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335" r:id="rId6"/>
    <p:sldId id="337" r:id="rId7"/>
    <p:sldId id="261" r:id="rId8"/>
    <p:sldId id="338" r:id="rId9"/>
    <p:sldId id="262" r:id="rId10"/>
    <p:sldId id="296" r:id="rId11"/>
    <p:sldId id="263" r:id="rId12"/>
    <p:sldId id="295" r:id="rId13"/>
    <p:sldId id="265" r:id="rId14"/>
    <p:sldId id="273" r:id="rId15"/>
    <p:sldId id="283" r:id="rId16"/>
    <p:sldId id="284" r:id="rId17"/>
    <p:sldId id="326" r:id="rId18"/>
    <p:sldId id="327" r:id="rId19"/>
    <p:sldId id="308" r:id="rId20"/>
    <p:sldId id="309" r:id="rId21"/>
    <p:sldId id="310" r:id="rId22"/>
    <p:sldId id="331" r:id="rId23"/>
    <p:sldId id="311" r:id="rId24"/>
    <p:sldId id="324" r:id="rId25"/>
    <p:sldId id="325" r:id="rId26"/>
    <p:sldId id="285" r:id="rId27"/>
    <p:sldId id="306" r:id="rId28"/>
    <p:sldId id="307" r:id="rId29"/>
    <p:sldId id="294" r:id="rId30"/>
    <p:sldId id="303" r:id="rId31"/>
    <p:sldId id="304" r:id="rId32"/>
    <p:sldId id="286" r:id="rId33"/>
    <p:sldId id="287" r:id="rId34"/>
    <p:sldId id="289" r:id="rId35"/>
    <p:sldId id="298" r:id="rId36"/>
    <p:sldId id="305" r:id="rId37"/>
    <p:sldId id="328" r:id="rId38"/>
    <p:sldId id="329" r:id="rId39"/>
    <p:sldId id="330" r:id="rId40"/>
    <p:sldId id="299" r:id="rId41"/>
    <p:sldId id="300" r:id="rId42"/>
    <p:sldId id="290" r:id="rId43"/>
    <p:sldId id="291" r:id="rId44"/>
    <p:sldId id="321" r:id="rId45"/>
    <p:sldId id="301" r:id="rId46"/>
    <p:sldId id="312" r:id="rId47"/>
    <p:sldId id="313" r:id="rId48"/>
    <p:sldId id="315" r:id="rId49"/>
    <p:sldId id="314" r:id="rId50"/>
    <p:sldId id="316" r:id="rId51"/>
    <p:sldId id="317" r:id="rId52"/>
    <p:sldId id="318" r:id="rId53"/>
    <p:sldId id="320" r:id="rId54"/>
    <p:sldId id="342" r:id="rId55"/>
    <p:sldId id="332" r:id="rId56"/>
    <p:sldId id="322" r:id="rId57"/>
    <p:sldId id="323" r:id="rId58"/>
    <p:sldId id="333" r:id="rId59"/>
    <p:sldId id="334" r:id="rId60"/>
    <p:sldId id="302" r:id="rId6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260573-0EF8-4A1B-95E4-E48AA73FB1B9}" type="datetimeFigureOut">
              <a:rPr lang="it-IT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06AFDB-5C11-471E-8235-2865318E2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23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6AFDB-5C11-471E-8235-2865318E26D7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8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E3FB3-D879-4A3D-9F57-3A2FE459A4A5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EA4FC-47F8-4C95-900F-2F4F008A97E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2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30A34-BAAF-4F91-B636-2A8C3DAF620D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6BC3-A7C9-4F12-880F-3A30A00D7D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17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DA6E0-F0E0-4C45-BB37-2EBE28EA7C2E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75152-D9B3-4180-AC13-C7D3C920397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7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CD6DE-E870-4FF8-9A98-873861B5E905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BD8C-FF0D-4C92-8256-EE3887A307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96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6BDB-8BA6-44C2-8DF5-C6397009B21B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AA78-476D-49EA-BA36-818A9358EA5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21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44440-8DAE-406B-B306-1F6ADC0862F6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0B19F-2991-453D-8560-7AA5D5AD7D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DD0AD-9B3F-457D-A28E-75DB0F01BD31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C7E88-A35A-454B-9FD4-CC0D42AA30A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6EFA4-6C55-4D77-AE77-EAD1D4FF79D5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71B01-5A3E-4DDF-B90D-E842E8B279F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2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21031-7110-49C9-909D-03E283809237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54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3165F-DF7F-40F3-908A-CCB5C4C6AE43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499EA-4F86-49D1-994C-5F8D3F0F6A9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4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968C-5473-41B6-87D1-A3D355104FE8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0BD5C-9D03-43C6-A898-86873748D6D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2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EC5CD7-9F02-421C-A61B-26CF9BADF5C6}" type="datetime1">
              <a:rPr lang="it-IT" smtClean="0"/>
              <a:pPr>
                <a:defRPr/>
              </a:pPr>
              <a:t>27/06/2021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F6EC87-7C26-4E44-BB97-519141A6999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51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5C46C.F2CD98D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4632" cy="2691731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</a:rPr>
              <a:t>TIPOLOGIE DI PACKAGING</a:t>
            </a:r>
          </a:p>
        </p:txBody>
      </p:sp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2328664"/>
          </a:xfrm>
        </p:spPr>
        <p:txBody>
          <a:bodyPr/>
          <a:lstStyle/>
          <a:p>
            <a:pPr eaLnBrk="1" hangingPunct="1"/>
            <a:r>
              <a:rPr lang="it-IT" sz="2400" b="1" dirty="0"/>
              <a:t>LA SICUREZZA DEGLI ALIMENTI CONFEZIONATI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99592" y="3717032"/>
            <a:ext cx="6696744" cy="720080"/>
          </a:xfrm>
        </p:spPr>
        <p:txBody>
          <a:bodyPr/>
          <a:lstStyle/>
          <a:p>
            <a:pPr>
              <a:defRPr/>
            </a:pPr>
            <a:r>
              <a:rPr lang="it-IT" sz="1800" dirty="0" smtClean="0"/>
              <a:t>   Emiliano Feller</a:t>
            </a:r>
            <a:endParaRPr lang="it-IT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 idx="4294967295"/>
          </p:nvPr>
        </p:nvSpPr>
        <p:spPr>
          <a:xfrm>
            <a:off x="971600" y="436563"/>
            <a:ext cx="7070675" cy="1443037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4E66B2"/>
                </a:solidFill>
              </a:rPr>
              <a:t>Supermercato</a:t>
            </a:r>
            <a:endParaRPr lang="it-IT" sz="3600" dirty="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55576" y="2038350"/>
            <a:ext cx="7488832" cy="3951288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 smtClean="0">
                <a:solidFill>
                  <a:srgbClr val="0070C0"/>
                </a:solidFill>
              </a:rPr>
              <a:t>1980</a:t>
            </a:r>
            <a:r>
              <a:rPr lang="it-IT" dirty="0">
                <a:solidFill>
                  <a:srgbClr val="0070C0"/>
                </a:solidFill>
              </a:rPr>
              <a:t>		</a:t>
            </a:r>
            <a:r>
              <a:rPr lang="it-IT" dirty="0" smtClean="0">
                <a:solidFill>
                  <a:srgbClr val="0070C0"/>
                </a:solidFill>
              </a:rPr>
              <a:t>  300 </a:t>
            </a:r>
            <a:r>
              <a:rPr lang="it-IT" dirty="0">
                <a:solidFill>
                  <a:srgbClr val="0070C0"/>
                </a:solidFill>
              </a:rPr>
              <a:t>prodotti presenti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rgbClr val="0070C0"/>
                </a:solidFill>
              </a:rPr>
              <a:t>2020		5000 prodotti presenti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rgbClr val="0070C0"/>
                </a:solidFill>
              </a:rPr>
              <a:t>Il packaging è presente ……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rgbClr val="0070C0"/>
                </a:solidFill>
              </a:rPr>
              <a:t>Nei Paesi in via di sviluppo il 50% dei prodotti si deteriora prima di arrivare al consumatore finale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5847BA-3743-459B-9747-8D259B3E8E5E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t-IT" sz="140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Packaging ??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FUNZIONI STRUTTURALI ……..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FUNZIONI DI INFORMAZIONE ……</a:t>
            </a:r>
          </a:p>
          <a:p>
            <a:pPr marL="0" indent="0" eaLnBrk="1" hangingPunct="1">
              <a:buFont typeface="Rage Italic"/>
              <a:buNone/>
            </a:pPr>
            <a:r>
              <a:rPr lang="it-IT" sz="1600" b="1" u="sng" dirty="0">
                <a:solidFill>
                  <a:srgbClr val="4E66B2"/>
                </a:solidFill>
              </a:rPr>
              <a:t>(IL MONDO DELLA ETICHETTATURA …..)</a:t>
            </a:r>
          </a:p>
          <a:p>
            <a:pPr marL="0" indent="0" eaLnBrk="1" hangingPunct="1">
              <a:buFont typeface="Rage Italic"/>
              <a:buNone/>
            </a:pPr>
            <a:endParaRPr lang="it-IT" sz="1600" b="1" u="sng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endParaRPr lang="it-IT" sz="1600" u="sng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b="1" dirty="0">
                <a:solidFill>
                  <a:srgbClr val="FF0000"/>
                </a:solidFill>
              </a:rPr>
              <a:t>FUNZIONI DI SICUREZZA 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b="1" u="sng" dirty="0" smtClean="0">
                <a:solidFill>
                  <a:srgbClr val="FF0000"/>
                </a:solidFill>
              </a:rPr>
              <a:t>Novità </a:t>
            </a:r>
            <a:r>
              <a:rPr lang="it-IT" b="1" u="sng" dirty="0">
                <a:solidFill>
                  <a:srgbClr val="FF0000"/>
                </a:solidFill>
              </a:rPr>
              <a:t>dal 2004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A2E15-DF6A-407D-A5A6-0E990113D26E}" type="slidenum">
              <a:rPr lang="it-IT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 idx="4294967295"/>
          </p:nvPr>
        </p:nvSpPr>
        <p:spPr>
          <a:xfrm>
            <a:off x="395536" y="436563"/>
            <a:ext cx="7646739" cy="1192237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4E66B2"/>
                </a:solidFill>
              </a:rPr>
              <a:t>Packaging ??</a:t>
            </a:r>
            <a:endParaRPr lang="it-IT" sz="3600" dirty="0">
              <a:solidFill>
                <a:srgbClr val="4E66B2"/>
              </a:solidFill>
            </a:endParaRPr>
          </a:p>
        </p:txBody>
      </p:sp>
      <p:sp>
        <p:nvSpPr>
          <p:cNvPr id="21506" name="Segnaposto contenuto 2"/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7704856" cy="421682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PER LA SCELTA DEL PACKAGING SI DEVONO TENERE IN CONSIDERAZIONE NUOVI ASPETTI, CHE RICHIEDONO COMPETENZE, STUDI E VERIFICHE.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UNA NUOVA SFIDA PER CHI PRODUCE, DISTRIBUISCE E SOMMININISTRA ALIMENTI.</a:t>
            </a:r>
          </a:p>
          <a:p>
            <a:pPr marL="0" indent="0" eaLnBrk="1" hangingPunct="1">
              <a:buFont typeface="Rage Italic"/>
              <a:buNone/>
            </a:pPr>
            <a:endParaRPr lang="it-IT" b="1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b="1" dirty="0">
                <a:solidFill>
                  <a:srgbClr val="FF0000"/>
                </a:solidFill>
              </a:rPr>
              <a:t>LA SICUREZZA </a:t>
            </a:r>
          </a:p>
          <a:p>
            <a:pPr marL="0" indent="0" eaLnBrk="1" hangingPunct="1">
              <a:buFont typeface="Rage Italic"/>
              <a:buNone/>
            </a:pPr>
            <a:r>
              <a:rPr lang="it-IT" b="1" u="sng" dirty="0">
                <a:solidFill>
                  <a:srgbClr val="FF0000"/>
                </a:solidFill>
              </a:rPr>
              <a:t>Novità dal 2004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1E8A57-5F40-420D-A1AA-842FD5EA4F49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it-IT" sz="140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Food Defense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827584" y="1340769"/>
            <a:ext cx="7478216" cy="464887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Rage Italic"/>
              <a:buNone/>
            </a:pPr>
            <a:r>
              <a:rPr lang="it-IT" b="1" dirty="0"/>
              <a:t>FDA (</a:t>
            </a:r>
            <a:r>
              <a:rPr lang="it-IT" b="1" dirty="0" err="1"/>
              <a:t>Food</a:t>
            </a:r>
            <a:r>
              <a:rPr lang="it-IT" b="1" dirty="0"/>
              <a:t> and </a:t>
            </a:r>
            <a:r>
              <a:rPr lang="it-IT" b="1" dirty="0" err="1"/>
              <a:t>Drug</a:t>
            </a:r>
            <a:r>
              <a:rPr lang="it-IT" b="1" dirty="0"/>
              <a:t> Administration)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 smtClean="0">
                <a:solidFill>
                  <a:srgbClr val="002060"/>
                </a:solidFill>
              </a:rPr>
              <a:t>Dal </a:t>
            </a:r>
            <a:r>
              <a:rPr lang="it-IT" dirty="0">
                <a:solidFill>
                  <a:srgbClr val="002060"/>
                </a:solidFill>
              </a:rPr>
              <a:t>2004 la FDA </a:t>
            </a:r>
            <a:r>
              <a:rPr lang="it-IT" dirty="0" smtClean="0">
                <a:solidFill>
                  <a:srgbClr val="002060"/>
                </a:solidFill>
              </a:rPr>
              <a:t>…. 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 smtClean="0">
                <a:solidFill>
                  <a:srgbClr val="002060"/>
                </a:solidFill>
              </a:rPr>
              <a:t>Chiede di ridurre </a:t>
            </a:r>
            <a:r>
              <a:rPr lang="it-IT" dirty="0">
                <a:solidFill>
                  <a:srgbClr val="002060"/>
                </a:solidFill>
              </a:rPr>
              <a:t>il rischio di manomissione o di altre azioni pericolose, da parte di criminali, terroristici o altri soggetti, </a:t>
            </a:r>
            <a:r>
              <a:rPr lang="it-IT" dirty="0" smtClean="0">
                <a:solidFill>
                  <a:srgbClr val="002060"/>
                </a:solidFill>
              </a:rPr>
              <a:t>per gli </a:t>
            </a:r>
            <a:r>
              <a:rPr lang="it-IT" dirty="0">
                <a:solidFill>
                  <a:srgbClr val="002060"/>
                </a:solidFill>
              </a:rPr>
              <a:t>alimenti e </a:t>
            </a:r>
            <a:r>
              <a:rPr lang="it-IT" dirty="0" smtClean="0">
                <a:solidFill>
                  <a:srgbClr val="002060"/>
                </a:solidFill>
              </a:rPr>
              <a:t>per i cosmetici.</a:t>
            </a:r>
          </a:p>
          <a:p>
            <a:pPr marL="0" indent="0" eaLnBrk="1" hangingPunct="1">
              <a:buFont typeface="Rage Italic"/>
              <a:buNone/>
            </a:pPr>
            <a:r>
              <a:rPr lang="it-IT" b="1" dirty="0" smtClean="0">
                <a:solidFill>
                  <a:srgbClr val="002060"/>
                </a:solidFill>
              </a:rPr>
              <a:t>E’ un rischio che è obbligatorio gestire: devono essere individuate le azioni preventive e di controllo.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 eaLnBrk="1" hangingPunct="1">
              <a:buFont typeface="Rage Italic"/>
              <a:buNone/>
            </a:pPr>
            <a:endParaRPr lang="it-IT" dirty="0">
              <a:solidFill>
                <a:srgbClr val="4E66B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37B88-14C5-441F-B7B5-E52E704E71C0}" type="slidenum">
              <a:rPr lang="it-IT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2271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4"/>
                </a:solidFill>
              </a:rPr>
              <a:t>Food Safety and Food Defense </a:t>
            </a:r>
            <a:endParaRPr lang="it-IT" sz="4400" dirty="0">
              <a:solidFill>
                <a:schemeClr val="accent4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81300"/>
            <a:ext cx="7467600" cy="3208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=	HACCP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Defense	=	Difesa del cibo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B2F38-83CC-48BE-ABF6-AB2384417505}" type="slidenum">
              <a:rPr lang="it-IT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contenuto 2"/>
          <p:cNvSpPr>
            <a:spLocks noGrp="1"/>
          </p:cNvSpPr>
          <p:nvPr>
            <p:ph idx="4294967295"/>
          </p:nvPr>
        </p:nvSpPr>
        <p:spPr>
          <a:xfrm>
            <a:off x="1403648" y="404813"/>
            <a:ext cx="6768752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4400" b="1" dirty="0">
                <a:solidFill>
                  <a:srgbClr val="F82A08"/>
                </a:solidFill>
              </a:rPr>
              <a:t>MOCA</a:t>
            </a:r>
          </a:p>
          <a:p>
            <a:pPr marL="0" indent="0">
              <a:buFont typeface="Rage Italic"/>
              <a:buNone/>
            </a:pPr>
            <a:r>
              <a:rPr lang="it-IT" sz="2000" b="1" dirty="0">
                <a:solidFill>
                  <a:srgbClr val="F82A08"/>
                </a:solidFill>
              </a:rPr>
              <a:t>IDONEITA’ DEI MATERIALI E VALUTAZIONE DEL RISCHIO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D7A60F-AD0E-45E3-8767-A9181A855B1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contenuto 2"/>
          <p:cNvSpPr>
            <a:spLocks noGrp="1"/>
          </p:cNvSpPr>
          <p:nvPr>
            <p:ph idx="4294967295"/>
          </p:nvPr>
        </p:nvSpPr>
        <p:spPr>
          <a:xfrm>
            <a:off x="0" y="476250"/>
            <a:ext cx="7467600" cy="5513388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4E5A55-A84A-466B-BB76-A358B927BF12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44285" y="1066005"/>
            <a:ext cx="3600622" cy="35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1D360ED-EE46-4AB7-AF53-BEB653B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29F9163-5246-48E7-9F19-170AFD52662D}"/>
              </a:ext>
            </a:extLst>
          </p:cNvPr>
          <p:cNvSpPr txBox="1"/>
          <p:nvPr/>
        </p:nvSpPr>
        <p:spPr>
          <a:xfrm>
            <a:off x="755576" y="344488"/>
            <a:ext cx="777686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baseline="0" dirty="0">
                <a:solidFill>
                  <a:srgbClr val="FF0000"/>
                </a:solidFill>
                <a:latin typeface="Helvetica-Bold"/>
              </a:rPr>
              <a:t>Compiti e Attribuzioni di responsabilità dei Produttori </a:t>
            </a:r>
            <a:r>
              <a:rPr lang="it-IT" sz="1600" b="1" i="0" u="none" strike="noStrike" baseline="0" dirty="0" smtClean="0">
                <a:solidFill>
                  <a:srgbClr val="FF0000"/>
                </a:solidFill>
                <a:latin typeface="Helvetica-Bold"/>
              </a:rPr>
              <a:t>MOCA</a:t>
            </a:r>
          </a:p>
          <a:p>
            <a:pPr algn="l"/>
            <a:endParaRPr lang="it-IT" sz="16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• Il Reg. CE 2023/2006 fa riferimento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ai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materiali e degli oggetti di cui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al Reg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. CE 1935/2004: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i MOCA devono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essere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fabbricati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nel rispetto delle norme generali e specifiche sulle </a:t>
            </a:r>
            <a:r>
              <a:rPr lang="it-IT" sz="1600" b="0" i="0" u="none" strike="noStrike" baseline="0" dirty="0">
                <a:solidFill>
                  <a:srgbClr val="FF0000"/>
                </a:solidFill>
                <a:latin typeface="Times-Roman"/>
              </a:rPr>
              <a:t>GMP.</a:t>
            </a: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• I produttori di MOCA,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devono istituire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un controllo qualità durante il processo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di lavorazione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, trasformazione e/o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distribuzione,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devono ricorrere a </a:t>
            </a:r>
            <a:r>
              <a:rPr lang="it-IT" sz="1600" b="0" i="0" u="none" strike="noStrike" baseline="0" dirty="0">
                <a:solidFill>
                  <a:srgbClr val="FF0000"/>
                </a:solidFill>
                <a:latin typeface="Times-Roman"/>
              </a:rPr>
              <a:t>verifiche documentali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e devono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elaborare:</a:t>
            </a:r>
          </a:p>
          <a:p>
            <a:pPr algn="l"/>
            <a:r>
              <a:rPr lang="it-IT" sz="1600" b="0" i="0" u="none" strike="noStrike" baseline="0" dirty="0">
                <a:solidFill>
                  <a:srgbClr val="FF0000"/>
                </a:solidFill>
                <a:latin typeface="Times-Roman"/>
              </a:rPr>
              <a:t>– la Dichiarazione di conformità (DDC)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che deve viaggiare e scortare nei vari movimenti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i MOCA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ed essere consegnata dal fornitore al ricevente. La DDC contiene specifiche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di composizione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dei materiali e dell’approvvigionamento; certificazione di conformità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da parte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dei fornitori; rapporti di prova su sostanze di partenza; documentazione su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materie prime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e semilavorati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.</a:t>
            </a:r>
          </a:p>
          <a:p>
            <a:pPr algn="l"/>
            <a:r>
              <a:rPr lang="it-IT" sz="1600" b="0" i="0" u="none" strike="noStrike" baseline="0" dirty="0" smtClean="0">
                <a:solidFill>
                  <a:srgbClr val="FF0000"/>
                </a:solidFill>
                <a:latin typeface="Times-Roman"/>
              </a:rPr>
              <a:t>– </a:t>
            </a:r>
            <a:r>
              <a:rPr lang="it-IT" sz="1600" dirty="0">
                <a:solidFill>
                  <a:srgbClr val="FF0000"/>
                </a:solidFill>
                <a:latin typeface="Times-Roman"/>
              </a:rPr>
              <a:t>D</a:t>
            </a:r>
            <a:r>
              <a:rPr lang="it-IT" sz="1600" b="0" i="0" u="none" strike="noStrike" baseline="0" dirty="0" smtClean="0">
                <a:solidFill>
                  <a:srgbClr val="FF0000"/>
                </a:solidFill>
                <a:latin typeface="Times-Roman"/>
              </a:rPr>
              <a:t>ocumentazione </a:t>
            </a:r>
            <a:r>
              <a:rPr lang="it-IT" sz="1600" b="0" i="0" u="none" strike="noStrike" baseline="0" dirty="0">
                <a:solidFill>
                  <a:srgbClr val="FF0000"/>
                </a:solidFill>
                <a:latin typeface="Times-Roman"/>
              </a:rPr>
              <a:t>di supporto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comprensiva dei </a:t>
            </a:r>
            <a:r>
              <a:rPr lang="it-IT" sz="1600" b="0" i="1" u="none" strike="noStrike" baseline="0" dirty="0">
                <a:solidFill>
                  <a:srgbClr val="FF0000"/>
                </a:solidFill>
                <a:latin typeface="Times-Italic"/>
              </a:rPr>
              <a:t>“documenti operativi</a:t>
            </a:r>
            <a:r>
              <a:rPr lang="it-IT" sz="1600" b="0" i="1" u="none" strike="noStrike" baseline="0" dirty="0">
                <a:solidFill>
                  <a:srgbClr val="000000"/>
                </a:solidFill>
                <a:latin typeface="Times-Italic"/>
              </a:rPr>
              <a:t>”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riguardanti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modalità di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selezione dei materiali; registrazione dei dati di produzione; controlli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della produzione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; esiti analisi di laboratorio, azioni correttive; controlli su prodotto</a:t>
            </a: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finito; gestione magazzino e spedizione-trasporto;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formazione.</a:t>
            </a:r>
            <a:endParaRPr lang="it-IT" sz="16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• L’industria alimentare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che utilizza i MOCA </a:t>
            </a:r>
            <a:r>
              <a:rPr lang="it-IT" sz="1600" b="1" i="0" u="none" strike="noStrike" baseline="0" dirty="0" smtClean="0">
                <a:solidFill>
                  <a:srgbClr val="000000"/>
                </a:solidFill>
                <a:latin typeface="Times-Roman"/>
              </a:rPr>
              <a:t>deve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Times-Roman"/>
              </a:rPr>
              <a:t>richiedere al produttore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, o al distributore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la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DDC.</a:t>
            </a: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I MOCA devono avere</a:t>
            </a:r>
            <a:r>
              <a:rPr lang="it-IT" sz="1600" b="0" i="0" u="none" strike="noStrike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la </a:t>
            </a:r>
            <a:r>
              <a:rPr lang="it-IT" sz="1600" b="0" i="0" u="none" strike="noStrike" baseline="0" dirty="0" smtClean="0">
                <a:solidFill>
                  <a:srgbClr val="FF0000"/>
                </a:solidFill>
                <a:latin typeface="Times-Roman"/>
              </a:rPr>
              <a:t>rintracciabilità,</a:t>
            </a:r>
            <a:r>
              <a:rPr lang="it-IT" sz="1600" b="0" i="0" u="none" strike="noStrike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lang="it-IT" sz="1600" b="0" i="0" u="none" strike="noStrike" dirty="0" smtClean="0">
                <a:latin typeface="Times-Roman"/>
              </a:rPr>
              <a:t>nel momento del loro arrivo e utilizzo </a:t>
            </a:r>
            <a:r>
              <a:rPr lang="it-IT" sz="1600" b="0" i="0" u="none" strike="noStrike" baseline="0" dirty="0" smtClean="0">
                <a:latin typeface="Times-Roman"/>
              </a:rPr>
              <a:t>(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art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. 17 Reg.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Times-Roman"/>
              </a:rPr>
              <a:t>CE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Times-Roman"/>
              </a:rPr>
              <a:t>n. 1935/2004)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2035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1D360ED-EE46-4AB7-AF53-BEB653B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29F9163-5246-48E7-9F19-170AFD52662D}"/>
              </a:ext>
            </a:extLst>
          </p:cNvPr>
          <p:cNvSpPr txBox="1"/>
          <p:nvPr/>
        </p:nvSpPr>
        <p:spPr>
          <a:xfrm>
            <a:off x="755576" y="344488"/>
            <a:ext cx="7776864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baseline="0" dirty="0">
                <a:solidFill>
                  <a:srgbClr val="FF0000"/>
                </a:solidFill>
                <a:latin typeface="Helvetica-Bold"/>
              </a:rPr>
              <a:t>Compiti e Attribuzioni di responsabilità dei Produttori MOCA</a:t>
            </a:r>
          </a:p>
          <a:p>
            <a:pPr algn="l"/>
            <a:endParaRPr lang="it-IT" sz="1600" b="1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16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16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I PRODUTTORI DI MOCA SONO REGISTRATI PRESSO </a:t>
            </a:r>
            <a:r>
              <a:rPr lang="it-IT" sz="1600" b="1" dirty="0" smtClean="0">
                <a:solidFill>
                  <a:srgbClr val="002060"/>
                </a:solidFill>
                <a:latin typeface="Helvetica-Bold"/>
              </a:rPr>
              <a:t>ASL DAL 2017</a:t>
            </a:r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. Chi produce</a:t>
            </a: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. Chi trasforma i materiali</a:t>
            </a:r>
          </a:p>
          <a:p>
            <a:pPr algn="l"/>
            <a:endParaRPr lang="it-IT" sz="1600" b="1" dirty="0">
              <a:solidFill>
                <a:srgbClr val="FFFF00"/>
              </a:solidFill>
              <a:latin typeface="Helvetica-Bold"/>
            </a:endParaRP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Per la Centrale del Latte di Vicenza:</a:t>
            </a: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Per il  soffiaggio delle preforme in PET per produrre le bottiglie in PET, la Centrale del Latte NON è un utilizzatore, ma è </a:t>
            </a:r>
            <a:r>
              <a:rPr lang="it-IT" sz="1600" b="1" dirty="0" smtClean="0">
                <a:solidFill>
                  <a:srgbClr val="002060"/>
                </a:solidFill>
                <a:latin typeface="Helvetica-Bold"/>
              </a:rPr>
              <a:t>un </a:t>
            </a:r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trasformatore (produttore) di MOCA.</a:t>
            </a: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1600" b="1" u="sng" dirty="0">
                <a:solidFill>
                  <a:srgbClr val="002060"/>
                </a:solidFill>
                <a:latin typeface="Helvetica-Bold"/>
              </a:rPr>
              <a:t>QUESTO HA COMPORTATO </a:t>
            </a:r>
            <a:r>
              <a:rPr lang="it-IT" sz="1600" b="1" u="sng" dirty="0" smtClean="0">
                <a:solidFill>
                  <a:srgbClr val="002060"/>
                </a:solidFill>
                <a:latin typeface="Helvetica-Bold"/>
              </a:rPr>
              <a:t>ENTRO IL 31 LUGLIO 2017 </a:t>
            </a:r>
            <a:r>
              <a:rPr lang="it-IT" sz="1600" b="1" u="sng" dirty="0">
                <a:solidFill>
                  <a:srgbClr val="002060"/>
                </a:solidFill>
                <a:latin typeface="Helvetica-Bold"/>
              </a:rPr>
              <a:t>LA REGISTRAZIONE PRESSO ASL</a:t>
            </a:r>
          </a:p>
          <a:p>
            <a:pPr algn="l"/>
            <a:endParaRPr lang="it-IT" sz="1600" b="1" dirty="0" smtClean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1600" b="1" dirty="0" smtClean="0">
                <a:solidFill>
                  <a:srgbClr val="002060"/>
                </a:solidFill>
                <a:latin typeface="Helvetica-Bold"/>
              </a:rPr>
              <a:t>LE ASL FANNO I CONTROLLI</a:t>
            </a:r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212260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123BCB90-994F-4F15-B4C9-05A5F3C5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43B104F-1E04-4331-9936-23CC786D1A1C}"/>
              </a:ext>
            </a:extLst>
          </p:cNvPr>
          <p:cNvSpPr txBox="1"/>
          <p:nvPr/>
        </p:nvSpPr>
        <p:spPr>
          <a:xfrm>
            <a:off x="683568" y="548680"/>
            <a:ext cx="72863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 smtClean="0">
                <a:solidFill>
                  <a:srgbClr val="FF0000"/>
                </a:solidFill>
                <a:latin typeface="Helvetica-Bold"/>
              </a:rPr>
              <a:t>Un po’ di storia: la </a:t>
            </a:r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plastica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Il polipropilene fu scoperto negli anni ’50 da Giulio Natta e l’invenzione gli valse il premio Nobel per la chimica del 1963.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1957 gli impianti di Ferrara della Montecatini iniziano la produzione del Moplen, che sarà venduto in tutto il mondo.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Il Moplen, nome commerciale del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polipropilene,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adatto a tanti usi, invade le case degli italiani, dalla stoviglie ai giocattoli.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 sviluppò anche il settore di produzione di pellicole trasparenti usate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confezionamento dei prodotti alimentari.</a:t>
            </a:r>
          </a:p>
          <a:p>
            <a:pPr algn="l"/>
            <a:r>
              <a:rPr lang="it-IT" sz="1800" b="1" i="0" u="none" strike="noStrike" baseline="0" dirty="0">
                <a:solidFill>
                  <a:srgbClr val="019B4E"/>
                </a:solidFill>
                <a:latin typeface="Helvetica-Bold"/>
              </a:rPr>
              <a:t>Enorme incremento di materiale a contatto con gli alimenti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838142C-0B33-40AC-AE30-E23D8175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442620"/>
            <a:ext cx="3901942" cy="17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>
                <a:solidFill>
                  <a:srgbClr val="4E66B2"/>
                </a:solidFill>
              </a:rPr>
              <a:t>IMBALLAGGIO PRIMARIO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L'imballaggio primario, detto anche imballaggio di vendita o di presentazione, rappresenta l'unità di vendita destinata al consumatore finale.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È posto a diretto contatto con il prodotto e ha la funzione di contenimento e di conservazione</a:t>
            </a:r>
            <a:r>
              <a:rPr lang="it-IT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 smtClean="0">
                <a:solidFill>
                  <a:srgbClr val="0070C0"/>
                </a:solidFill>
              </a:rPr>
              <a:t>YOGURT: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 smtClean="0">
                <a:solidFill>
                  <a:srgbClr val="0070C0"/>
                </a:solidFill>
              </a:rPr>
              <a:t>Vasetto in polistirene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 smtClean="0">
                <a:solidFill>
                  <a:srgbClr val="0070C0"/>
                </a:solidFill>
              </a:rPr>
              <a:t>Capsula in alluminio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 smtClean="0">
                <a:solidFill>
                  <a:srgbClr val="0070C0"/>
                </a:solidFill>
              </a:rPr>
              <a:t>Salvaroma in polipropilene</a:t>
            </a:r>
            <a:endParaRPr lang="it-IT" sz="1400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AAE-D4A5-4369-BD87-D642EED8355B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3" y="3112550"/>
            <a:ext cx="1585929" cy="34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7EAC3713-8B9C-4678-AE9E-8291D4FD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E5883A4-0D86-4D50-894F-5D6B61DDA166}"/>
              </a:ext>
            </a:extLst>
          </p:cNvPr>
          <p:cNvSpPr txBox="1"/>
          <p:nvPr/>
        </p:nvSpPr>
        <p:spPr>
          <a:xfrm>
            <a:off x="755576" y="344486"/>
            <a:ext cx="73448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Una grande idea</a:t>
            </a:r>
          </a:p>
          <a:p>
            <a:pPr algn="l"/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Grazie al suo intuito e spirito d’innovazione, Ruben 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Rausing</a:t>
            </a:r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ha realizzato un sogno </a:t>
            </a:r>
            <a:r>
              <a:rPr lang="it-IT" sz="1800" b="0" i="0" u="none" strike="noStrike" baseline="0" dirty="0">
                <a:latin typeface="TTE23A06B8t00"/>
              </a:rPr>
              <a:t>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nel 1951 nasce </a:t>
            </a:r>
            <a:r>
              <a:rPr lang="it-IT" sz="1800" b="1" i="0" u="none" strike="noStrike" baseline="0" dirty="0">
                <a:latin typeface="Helvetica-Bold"/>
              </a:rPr>
              <a:t>Tetra Pak.</a:t>
            </a:r>
          </a:p>
          <a:p>
            <a:pPr algn="l"/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Rausing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inventò il primo contenitore per alimenti in cartone: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una confezione pratica e facile da trasportare, idonea 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contenere un alimento deperibile come il latte.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Nel 1944 nacque il primo tetraedro, una confezione a quattro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facce composta da carta e polietilene; un materiale resistente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 plasmabile, di spessore uniforme e in grado di proteggere i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prodotti liquidi dalla luce e da possibili interferenze esterne.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Nel 1952 venne messa a punto una macchina confezionatrice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per la Centrale del Latte di Lund, in Svezia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e nello stesso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anno la Centrale iniziò a vendere, prima nel mondo, la panna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in confezioni tetraedriche da 100 ml.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Negli anni ’60 la tecnologia fece un salto di qualità con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l’invenzione del </a:t>
            </a:r>
            <a:r>
              <a:rPr lang="it-IT" sz="1800" b="1" i="0" u="none" strike="noStrike" baseline="0" dirty="0">
                <a:latin typeface="Helvetica-Bold"/>
              </a:rPr>
              <a:t>trattamento UHT </a:t>
            </a:r>
            <a:r>
              <a:rPr lang="it-IT" sz="1800" b="1" i="0" u="none" strike="noStrike" baseline="0" dirty="0">
                <a:latin typeface="Helvetica" panose="020B0604020202020204" pitchFamily="34" charset="0"/>
              </a:rPr>
              <a:t>e con l’aggiunta di una</a:t>
            </a:r>
          </a:p>
          <a:p>
            <a:pPr algn="l"/>
            <a:r>
              <a:rPr lang="it-IT" sz="1800" b="1" i="0" u="none" strike="noStrike" baseline="0" dirty="0">
                <a:latin typeface="Helvetica-Bold"/>
              </a:rPr>
              <a:t>pellicola di alluminio </a:t>
            </a:r>
            <a:r>
              <a:rPr lang="it-IT" sz="1800" b="1" i="0" u="none" strike="noStrike" baseline="0" dirty="0">
                <a:latin typeface="Helvetica" panose="020B0604020202020204" pitchFamily="34" charset="0"/>
              </a:rPr>
              <a:t>nei contenitori.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4229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879289ED-1BD6-4B9D-A903-2CC2FF23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34CB16E-8653-4495-A8EA-1B9AFBC0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7169"/>
            <a:ext cx="3744416" cy="36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2050" name="Picture 2" descr="Tetrapak, i vari livelli di cui è comp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544616" cy="57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3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42BF78AA-9893-4CD4-B19F-C54FC400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9A3746A-2424-4EC8-981D-6FAA01F3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590286"/>
            <a:ext cx="7652296" cy="55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6BFEEE75-7A33-4940-9248-EEC4FD26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971D5C3-F897-4A73-B6B2-E356D116EAD5}"/>
              </a:ext>
            </a:extLst>
          </p:cNvPr>
          <p:cNvSpPr txBox="1"/>
          <p:nvPr/>
        </p:nvSpPr>
        <p:spPr>
          <a:xfrm>
            <a:off x="755576" y="692696"/>
            <a:ext cx="78424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i="0" u="none" strike="noStrike" baseline="0" dirty="0">
                <a:solidFill>
                  <a:srgbClr val="FF0000"/>
                </a:solidFill>
                <a:latin typeface="Times-Bold"/>
              </a:rPr>
              <a:t>Reg CE n. 1935/2004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Times-Bold"/>
              </a:rPr>
              <a:t>riguardante i materiali e oggetti destinati a venire a venire a contatto con i prodotti alimentari e che abroga la Dir. 80/590/CEE e 89/109/CEE</a:t>
            </a:r>
          </a:p>
          <a:p>
            <a:pPr algn="l"/>
            <a:endParaRPr lang="it-IT" sz="1800" b="1" i="0" u="none" strike="noStrike" baseline="0" dirty="0">
              <a:solidFill>
                <a:srgbClr val="000000"/>
              </a:solidFill>
              <a:latin typeface="Times-Bold"/>
            </a:endParaRPr>
          </a:p>
          <a:p>
            <a:pPr algn="l"/>
            <a:r>
              <a:rPr lang="it-IT" sz="2000" b="0" i="0" u="none" strike="noStrike" baseline="0" dirty="0" smtClean="0">
                <a:solidFill>
                  <a:srgbClr val="FF0000"/>
                </a:solidFill>
                <a:latin typeface="Times-Roman"/>
              </a:rPr>
              <a:t>• </a:t>
            </a:r>
            <a:r>
              <a:rPr lang="it-IT" sz="2000" b="1" i="0" u="none" strike="noStrike" baseline="0" dirty="0">
                <a:solidFill>
                  <a:srgbClr val="FF0000"/>
                </a:solidFill>
                <a:latin typeface="Times-Bold"/>
              </a:rPr>
              <a:t>Si applica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– ai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Times-Bold"/>
              </a:rPr>
              <a:t>materiali e oggetti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, destinati a venire a contatto con le sostanze  alimentari, </a:t>
            </a:r>
            <a:r>
              <a:rPr lang="it-IT" sz="1800" b="0" i="0" u="none" strike="noStrike" baseline="0" dirty="0" smtClean="0">
                <a:solidFill>
                  <a:srgbClr val="000000"/>
                </a:solidFill>
                <a:latin typeface="Times-Roman"/>
              </a:rPr>
              <a:t>compresi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–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Times-Bold"/>
              </a:rPr>
              <a:t>materiali e oggetti attivi (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destinati a prolungare la conservabilità o </a:t>
            </a:r>
            <a:r>
              <a:rPr lang="it-IT" sz="1800" b="0" i="0" u="none" strike="noStrike" baseline="0" dirty="0" smtClean="0">
                <a:solidFill>
                  <a:srgbClr val="000000"/>
                </a:solidFill>
                <a:latin typeface="Times-Roman"/>
              </a:rPr>
              <a:t>mantenere 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migliorare le condizioni dei materiali imballati) 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Times-Bold"/>
              </a:rPr>
              <a:t>intelligenti (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controllano </a:t>
            </a:r>
            <a:r>
              <a:rPr lang="it-IT" sz="1800" b="0" i="0" u="none" strike="noStrike" baseline="0" dirty="0" smtClean="0">
                <a:solidFill>
                  <a:srgbClr val="000000"/>
                </a:solidFill>
                <a:latin typeface="Times-Roman"/>
              </a:rPr>
              <a:t>le condizioni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del prodotto alimentare imballato o del suo ambiente)</a:t>
            </a:r>
          </a:p>
          <a:p>
            <a:pPr algn="l"/>
            <a:r>
              <a:rPr lang="it-IT" sz="2000" b="0" i="0" u="none" strike="noStrike" baseline="0" dirty="0">
                <a:solidFill>
                  <a:srgbClr val="FF0000"/>
                </a:solidFill>
                <a:latin typeface="Times-Roman"/>
              </a:rPr>
              <a:t>• </a:t>
            </a:r>
            <a:r>
              <a:rPr lang="it-IT" sz="2000" b="1" i="0" u="none" strike="noStrike" baseline="0" dirty="0">
                <a:solidFill>
                  <a:srgbClr val="FF0000"/>
                </a:solidFill>
                <a:latin typeface="Times-Bold"/>
              </a:rPr>
              <a:t>Non si applica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– agli impianti di approvvigionamento idrico (tubature dell’acqua).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Times-Roman"/>
              </a:rPr>
              <a:t>– a materiali o oggetti forniti come oggetti d’antiquariato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739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9EB56371-0F9A-4995-9C45-7938405F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0864BF7-0DAB-4757-9D96-4909E01E0883}"/>
              </a:ext>
            </a:extLst>
          </p:cNvPr>
          <p:cNvSpPr txBox="1"/>
          <p:nvPr/>
        </p:nvSpPr>
        <p:spPr>
          <a:xfrm>
            <a:off x="755576" y="620688"/>
            <a:ext cx="80648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0" i="0" u="none" strike="noStrike" baseline="0" dirty="0">
                <a:solidFill>
                  <a:srgbClr val="FF0000"/>
                </a:solidFill>
                <a:latin typeface="Times-Roman"/>
              </a:rPr>
              <a:t>Misure specifiche per gruppi di materiali e oggetti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Nell’ Allegato I </a:t>
            </a:r>
            <a:r>
              <a:rPr lang="it-IT" sz="1800" b="0" i="0" u="none" strike="noStrike" baseline="0" dirty="0" smtClean="0">
                <a:latin typeface="Times-Roman"/>
              </a:rPr>
              <a:t>del Reg. sono </a:t>
            </a:r>
            <a:r>
              <a:rPr lang="it-IT" sz="1800" b="0" i="0" u="none" strike="noStrike" baseline="0" dirty="0">
                <a:latin typeface="Times-Roman"/>
              </a:rPr>
              <a:t>elencati i materiali o le loro combinazioni e per i quali la CE ha adottato misure specifiche. </a:t>
            </a:r>
          </a:p>
          <a:p>
            <a:pPr algn="l"/>
            <a:endParaRPr lang="it-IT" dirty="0">
              <a:latin typeface="Times-Roman"/>
            </a:endParaRPr>
          </a:p>
          <a:p>
            <a:pPr algn="l"/>
            <a:r>
              <a:rPr lang="it-IT" sz="1800" b="1" i="0" u="none" strike="noStrike" baseline="0" dirty="0">
                <a:latin typeface="Times-Roman"/>
              </a:rPr>
              <a:t>Tali misure specifiche possono includere:</a:t>
            </a:r>
          </a:p>
          <a:p>
            <a:pPr algn="l"/>
            <a:endParaRPr lang="it-IT" sz="1800" b="0" i="0" u="none" strike="noStrike" baseline="0" dirty="0">
              <a:latin typeface="Times-Roman"/>
            </a:endParaRP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•Elenco delle sostanze autorizzate nella fabbricazione di detti materiali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•Loro requisiti di purezza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•Condizioni particolari d’impiego di queste sostanze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•Limite globale di cessione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•Elenchi di sostanze autorizzate incorporate in materiali attivi e intelligenti 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•Disposizioni miranti a proteggere la salute umana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•Norme riguardanti il prelievo di campioni e metodi di analisi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•Disposizioni specifiche volte a garantire la rintracciabilità dei materiali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•Disposizioni di etichettatura</a:t>
            </a:r>
          </a:p>
          <a:p>
            <a:pPr algn="l"/>
            <a:r>
              <a:rPr lang="it-IT" sz="1800" b="0" i="0" u="none" strike="noStrike" baseline="0" dirty="0">
                <a:latin typeface="Times-Roman"/>
              </a:rPr>
              <a:t>•Disposizioni che prevedano l’istituzione di un Registro comunitario dei materiali autorizzati.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995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contenuto 2"/>
          <p:cNvSpPr>
            <a:spLocks noGrp="1"/>
          </p:cNvSpPr>
          <p:nvPr>
            <p:ph idx="4294967295"/>
          </p:nvPr>
        </p:nvSpPr>
        <p:spPr>
          <a:xfrm>
            <a:off x="1331640" y="404813"/>
            <a:ext cx="7200800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r>
              <a:rPr lang="it-IT" sz="1800" dirty="0"/>
              <a:t>DICHIARAZIONE </a:t>
            </a:r>
            <a:r>
              <a:rPr lang="it-IT" sz="1800" dirty="0" err="1"/>
              <a:t>DI</a:t>
            </a:r>
            <a:r>
              <a:rPr lang="it-IT" sz="1800" dirty="0"/>
              <a:t> CONFORMITA’</a:t>
            </a:r>
          </a:p>
          <a:p>
            <a:r>
              <a:rPr lang="it-IT" sz="1800" dirty="0"/>
              <a:t>ETICHETTATURA (identificare il materiale)</a:t>
            </a:r>
          </a:p>
          <a:p>
            <a:r>
              <a:rPr lang="it-IT" sz="1800" dirty="0"/>
              <a:t>DICITURA “per contatto con i prodotti alimentari” o “simbolo”</a:t>
            </a:r>
          </a:p>
          <a:p>
            <a:r>
              <a:rPr lang="it-IT" sz="1800" dirty="0"/>
              <a:t>RINTRACCIABILITA’ (di tutti i componenti utilizzati)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2B19B5-5259-4DEC-B2AD-4AE320850D09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contenuto 2"/>
          <p:cNvSpPr>
            <a:spLocks noGrp="1"/>
          </p:cNvSpPr>
          <p:nvPr>
            <p:ph idx="4294967295"/>
          </p:nvPr>
        </p:nvSpPr>
        <p:spPr>
          <a:xfrm>
            <a:off x="899592" y="404813"/>
            <a:ext cx="7272808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REGOLAMENTO (CE) 1935/2004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0" indent="0">
              <a:buFont typeface="Rage Italic"/>
              <a:buNone/>
            </a:pPr>
            <a:r>
              <a:rPr lang="it-IT" sz="1800" dirty="0"/>
              <a:t>In condizioni normali i materiali e gli oggetti </a:t>
            </a:r>
            <a:r>
              <a:rPr lang="it-IT" sz="1800" b="1" dirty="0"/>
              <a:t>non devono trasferire </a:t>
            </a:r>
            <a:r>
              <a:rPr lang="it-IT" sz="1800" dirty="0"/>
              <a:t>componenti ai prodotti alimentari in quantità tali da: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>
              <a:buFontTx/>
              <a:buChar char="-"/>
            </a:pPr>
            <a:r>
              <a:rPr lang="it-IT" sz="1800" dirty="0"/>
              <a:t>Costituire un pericolo per la salute umana (principio di precauzione)</a:t>
            </a:r>
          </a:p>
          <a:p>
            <a:pPr>
              <a:buFontTx/>
              <a:buChar char="-"/>
            </a:pPr>
            <a:r>
              <a:rPr lang="it-IT" sz="1800" dirty="0"/>
              <a:t>Comportare modifiche inaccettabili della composizione dell’alimento</a:t>
            </a:r>
          </a:p>
          <a:p>
            <a:pPr>
              <a:buFontTx/>
              <a:buChar char="-"/>
            </a:pPr>
            <a:r>
              <a:rPr lang="it-IT" sz="1800" dirty="0"/>
              <a:t>Comportare un deterioramento delle caratteristiche organolettiche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2B19B5-5259-4DEC-B2AD-4AE320850D09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85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DED456F-8D0B-4E90-9D55-3371387E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C71F907-430C-460E-8654-F418B16BD283}"/>
              </a:ext>
            </a:extLst>
          </p:cNvPr>
          <p:cNvSpPr txBox="1"/>
          <p:nvPr/>
        </p:nvSpPr>
        <p:spPr>
          <a:xfrm>
            <a:off x="755576" y="548680"/>
            <a:ext cx="783756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Reg (CE) 1935/2004 </a:t>
            </a:r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ALLEGATO I</a:t>
            </a: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Elenco di gruppi di materiali e oggetti che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sono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disciplinati da </a:t>
            </a:r>
            <a:r>
              <a:rPr lang="it-IT" sz="1600" b="0" i="0" u="none" strike="noStrike" baseline="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misure specifiche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1. Materiali e oggetti attivi e intelligenti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2. Adesivi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3. Ceramiche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4. Turaccioli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5. Gomme naturali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6. Vetro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7. Resine a scambio ionico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8. Metalli e leghe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9. Carta e cartone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10. Materie plastiche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11. Inchiostri da stampa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12. Cellulosa rigenerata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13. Siliconi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14. Prodotti tessili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15. Vernici e rivestimenti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16. Cere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17. Legno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7482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contenuto 2"/>
          <p:cNvSpPr>
            <a:spLocks noGrp="1"/>
          </p:cNvSpPr>
          <p:nvPr>
            <p:ph idx="4294967295"/>
          </p:nvPr>
        </p:nvSpPr>
        <p:spPr>
          <a:xfrm>
            <a:off x="1115616" y="476672"/>
            <a:ext cx="7056784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Per gli alimenti si </a:t>
            </a:r>
            <a:r>
              <a:rPr lang="it-IT" sz="1800" dirty="0" smtClean="0"/>
              <a:t>utilizzano</a:t>
            </a:r>
            <a:endParaRPr lang="it-IT" sz="1800" dirty="0"/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r>
              <a:rPr lang="it-IT" sz="1800" dirty="0"/>
              <a:t>Cellulosa 38%</a:t>
            </a:r>
          </a:p>
          <a:p>
            <a:r>
              <a:rPr lang="it-IT" sz="1800" dirty="0"/>
              <a:t>Plastica 30%</a:t>
            </a:r>
          </a:p>
          <a:p>
            <a:r>
              <a:rPr lang="it-IT" sz="1800" dirty="0"/>
              <a:t>Legno 16%</a:t>
            </a:r>
          </a:p>
          <a:p>
            <a:r>
              <a:rPr lang="it-IT" sz="1800" dirty="0"/>
              <a:t>Vetro 9%</a:t>
            </a:r>
          </a:p>
          <a:p>
            <a:r>
              <a:rPr lang="it-IT" sz="1800" dirty="0"/>
              <a:t>Acciaio 7%</a:t>
            </a:r>
          </a:p>
          <a:p>
            <a:r>
              <a:rPr lang="it-IT" sz="1800" dirty="0"/>
              <a:t>Alluminio 1%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224261-D68A-4BA9-9207-4AE42891656C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>
                <a:solidFill>
                  <a:srgbClr val="4E66B2"/>
                </a:solidFill>
              </a:rPr>
              <a:t>IMBALLAGGIO SECONDARIO</a:t>
            </a:r>
            <a:endParaRPr lang="it-IT" sz="32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L'imballaggio secondario, o imballaggio multiplo, costituisce un raggruppamento di un certo numero di unità di vendita destinato al consumatore finale o al rivenditore.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Se il prodotto viene rimosso dal suo </a:t>
            </a:r>
            <a:r>
              <a:rPr lang="it-IT" sz="2400" dirty="0" smtClean="0">
                <a:solidFill>
                  <a:srgbClr val="0070C0"/>
                </a:solidFill>
              </a:rPr>
              <a:t>contenitore </a:t>
            </a:r>
            <a:r>
              <a:rPr lang="it-IT" sz="2400" dirty="0">
                <a:solidFill>
                  <a:srgbClr val="0070C0"/>
                </a:solidFill>
              </a:rPr>
              <a:t>secondario non vengono modificate le sue caratteristiche e il suo valore commerciale.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A6C7D-8EDB-4190-8E52-BA750B07064A}" type="slidenum">
              <a:rPr lang="it-IT"/>
              <a:pPr>
                <a:defRPr/>
              </a:pPr>
              <a:t>3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40968"/>
            <a:ext cx="1463779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249488" cy="29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0243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1FF7E36B-C0CF-4289-923A-50A417B5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B7D17A3-D6C3-4B3B-9960-A2A0E32CF6DF}"/>
              </a:ext>
            </a:extLst>
          </p:cNvPr>
          <p:cNvSpPr txBox="1"/>
          <p:nvPr/>
        </p:nvSpPr>
        <p:spPr>
          <a:xfrm>
            <a:off x="899592" y="692696"/>
            <a:ext cx="76328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Le </a:t>
            </a:r>
            <a:r>
              <a:rPr lang="it-IT" sz="24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materie plastiche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sono una classe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polimeri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 di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biopolimeri che da un lato hanno caratteristiche comuni: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leggerezza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inerzia chimica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resistenza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infrangibilità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durata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economicità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ma dall’altro hanno proprietà così diverse da potersi presentare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come un film sottile per l’avvolgimento degli alimenti (packaging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primario), ma anche come un materiale rigido per lo stoccaggio e la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movimentazione delle merci (packaging secondario e terziario).</a:t>
            </a:r>
          </a:p>
          <a:p>
            <a:pPr algn="l"/>
            <a:endParaRPr lang="it-IT" sz="1800" b="0" i="0" u="none" strike="noStrike" baseline="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’ una varietà che dipende dal numero rilevante di monomeri di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partenza e da una gamma praticamente illimitata di tecnologie di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polimerizzazione. 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3556106-D889-48D2-81E9-723711589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556792"/>
            <a:ext cx="1219200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8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775780F5-2730-4BC7-97A7-986567F7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5AA668D-7931-437F-B428-24A0A1A12DE6}"/>
              </a:ext>
            </a:extLst>
          </p:cNvPr>
          <p:cNvSpPr txBox="1"/>
          <p:nvPr/>
        </p:nvSpPr>
        <p:spPr>
          <a:xfrm>
            <a:off x="1187624" y="260649"/>
            <a:ext cx="71287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CONTENITORE MATERIE PLASTICHE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Bicchieri, vaschette, vasetti 	PVC, PP, HDPE, PS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Vassoi 				PS, 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Bottiglie semirigide 		LDPE, 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Bottiglie rigide 			PVC, HPDE, PP, PET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Bottiglie trasparenti 		PVC, PET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Taniche 				HDPE, LDPE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Fusti 				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Cassette monouso 		PP, PS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Casse e cassette 			PP, 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Film estensibili 			PVC, LDPE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Film per avvolgimento 		PVC, LDPE, HDPE, PP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Film per accoppiati 		PP, PET, PA, LDPE,HDPE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Rivestimenti per scatole e tubi 	LDPE, PP, PVDC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Sacchetti 			LDPE, PP, 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Sacchi 				PVC, LDPE, HDPE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PVC= polivinilcloruro, PP= polipropilene, HDPE= polietilene ad alta densità,</a:t>
            </a:r>
          </a:p>
          <a:p>
            <a:pPr algn="l"/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PS= polistirene, PE= polietilene, LDPE= polietilene a bassa densità,</a:t>
            </a:r>
          </a:p>
          <a:p>
            <a:pPr algn="l"/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PET=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polietilenetereftalato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, PA= poliammidi, PVDC= cloruro di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polivinilidene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0267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contenuto 2"/>
          <p:cNvSpPr>
            <a:spLocks noGrp="1"/>
          </p:cNvSpPr>
          <p:nvPr>
            <p:ph idx="4294967295"/>
          </p:nvPr>
        </p:nvSpPr>
        <p:spPr>
          <a:xfrm>
            <a:off x="827584" y="404813"/>
            <a:ext cx="7560840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r>
              <a:rPr lang="it-IT" sz="1800" b="1" dirty="0"/>
              <a:t>MIGRAZIONE</a:t>
            </a:r>
            <a:r>
              <a:rPr lang="it-IT" sz="1800" dirty="0"/>
              <a:t> </a:t>
            </a:r>
            <a:r>
              <a:rPr lang="it-IT" sz="1800" b="1" dirty="0" smtClean="0"/>
              <a:t> </a:t>
            </a:r>
            <a:r>
              <a:rPr lang="it-IT" sz="1800" b="1" dirty="0"/>
              <a:t>GLOBALE </a:t>
            </a:r>
            <a:r>
              <a:rPr lang="it-IT" sz="1800" dirty="0"/>
              <a:t>(massima quantità di sostanze che possono essere cedute all’alimento)</a:t>
            </a:r>
          </a:p>
          <a:p>
            <a:r>
              <a:rPr lang="it-IT" sz="1800" b="1" dirty="0"/>
              <a:t>MIGRAZIONE SPECIFICA </a:t>
            </a:r>
            <a:r>
              <a:rPr lang="it-IT" sz="1800" dirty="0" smtClean="0"/>
              <a:t>(trasferimento di costituenti specifici – sostanze pericolose e non pericolose –  all’alimento)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1E5CED-9926-467A-AF88-BC0D273AED4F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contenuto 2"/>
          <p:cNvSpPr>
            <a:spLocks noGrp="1"/>
          </p:cNvSpPr>
          <p:nvPr>
            <p:ph idx="4294967295"/>
          </p:nvPr>
        </p:nvSpPr>
        <p:spPr>
          <a:xfrm>
            <a:off x="1187624" y="404813"/>
            <a:ext cx="7128792" cy="4824412"/>
          </a:xfrm>
        </p:spPr>
        <p:txBody>
          <a:bodyPr>
            <a:normAutofit lnSpcReduction="10000"/>
          </a:bodyPr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LINEE GUIDA RASFF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/>
              <a:t>Sostanza		Migrazione e limite di legge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____________________________________________________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Piombo				8 mg/</a:t>
            </a:r>
            <a:r>
              <a:rPr lang="it-IT" sz="1800" dirty="0" err="1"/>
              <a:t>dmq</a:t>
            </a:r>
            <a:endParaRPr lang="it-IT" sz="1800" dirty="0"/>
          </a:p>
          <a:p>
            <a:pPr marL="0" indent="0">
              <a:buFont typeface="Rage Italic"/>
              <a:buNone/>
            </a:pPr>
            <a:r>
              <a:rPr lang="it-IT" sz="1800" dirty="0"/>
              <a:t>Cadmio				8 mg/</a:t>
            </a:r>
            <a:r>
              <a:rPr lang="it-IT" sz="1800" dirty="0" err="1"/>
              <a:t>dmq</a:t>
            </a:r>
            <a:endParaRPr lang="it-IT" sz="1800" dirty="0"/>
          </a:p>
          <a:p>
            <a:pPr marL="0" indent="0">
              <a:buFont typeface="Rage Italic"/>
              <a:buNone/>
            </a:pPr>
            <a:r>
              <a:rPr lang="it-IT" sz="1800" dirty="0"/>
              <a:t>Cobalto				0,1 mg/kg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Nichel				assente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Cromo				assente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Formaldeide			200 mg/kg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Ammine aromatiche	</a:t>
            </a:r>
            <a:r>
              <a:rPr lang="it-IT" sz="1800" dirty="0" smtClean="0"/>
              <a:t>	0,01 </a:t>
            </a:r>
            <a:r>
              <a:rPr lang="it-IT" sz="1800" dirty="0"/>
              <a:t>mg/kg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Benzofenone			0,03 mg/kg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Migrazione totale		</a:t>
            </a:r>
            <a:r>
              <a:rPr lang="it-IT" sz="1800" dirty="0" smtClean="0"/>
              <a:t>	1000 </a:t>
            </a:r>
            <a:r>
              <a:rPr lang="it-IT" sz="1800" dirty="0"/>
              <a:t>mg/kg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8457AF-9D4E-4913-9229-DD25A5A0E17F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/>
          <p:cNvSpPr>
            <a:spLocks noGrp="1"/>
          </p:cNvSpPr>
          <p:nvPr>
            <p:ph idx="4294967295"/>
          </p:nvPr>
        </p:nvSpPr>
        <p:spPr>
          <a:xfrm>
            <a:off x="1043608" y="476672"/>
            <a:ext cx="7056784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RASFF           segnalazioni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/>
              <a:t>I MOCA per il RASFF sono al Quarto posto dopo: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742950" lvl="1" indent="-285750">
              <a:buFontTx/>
              <a:buChar char="-"/>
            </a:pPr>
            <a:r>
              <a:rPr lang="it-IT" sz="1800" dirty="0"/>
              <a:t>Micotossine</a:t>
            </a:r>
          </a:p>
          <a:p>
            <a:pPr marL="742950" lvl="1" indent="-285750">
              <a:buFontTx/>
              <a:buChar char="-"/>
            </a:pPr>
            <a:r>
              <a:rPr lang="it-IT" sz="1800" dirty="0" smtClean="0"/>
              <a:t>Salmonella</a:t>
            </a:r>
            <a:endParaRPr lang="it-IT" sz="1800" dirty="0"/>
          </a:p>
          <a:p>
            <a:pPr marL="742950" lvl="1" indent="-285750">
              <a:buFontTx/>
              <a:buChar char="-"/>
            </a:pPr>
            <a:r>
              <a:rPr lang="it-IT" sz="1800" dirty="0"/>
              <a:t>Pesticidi 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MOCA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….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….</a:t>
            </a:r>
          </a:p>
          <a:p>
            <a:pPr marL="742950" lvl="1" indent="-285750">
              <a:buFontTx/>
              <a:buChar char="-"/>
            </a:pPr>
            <a:endParaRPr lang="it-IT" sz="1800" dirty="0"/>
          </a:p>
          <a:p>
            <a:pPr marL="742950" lvl="1" indent="-285750">
              <a:buFontTx/>
              <a:buNone/>
            </a:pPr>
            <a:r>
              <a:rPr lang="it-IT" sz="1800" dirty="0"/>
              <a:t>Il RASFF è disponibile sul sito del Ministero della Salute dal 2003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CCE3A0-46F3-401A-94EF-8F2FB2EB09ED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contenuto 2"/>
          <p:cNvSpPr>
            <a:spLocks noGrp="1"/>
          </p:cNvSpPr>
          <p:nvPr>
            <p:ph idx="4294967295"/>
          </p:nvPr>
        </p:nvSpPr>
        <p:spPr>
          <a:xfrm>
            <a:off x="827584" y="404813"/>
            <a:ext cx="7344816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PROVE </a:t>
            </a:r>
            <a:r>
              <a:rPr lang="it-IT" sz="1800" dirty="0" err="1">
                <a:solidFill>
                  <a:srgbClr val="F82A08"/>
                </a:solidFill>
              </a:rPr>
              <a:t>DI</a:t>
            </a:r>
            <a:r>
              <a:rPr lang="it-IT" sz="1800" dirty="0">
                <a:solidFill>
                  <a:srgbClr val="F82A08"/>
                </a:solidFill>
              </a:rPr>
              <a:t> MIGRAZIONE (simulanti)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1</a:t>
            </a:r>
            <a:r>
              <a:rPr lang="it-IT" sz="1800" dirty="0" smtClean="0">
                <a:solidFill>
                  <a:srgbClr val="002060"/>
                </a:solidFill>
              </a:rPr>
              <a:t>) Prodotti </a:t>
            </a:r>
            <a:r>
              <a:rPr lang="it-IT" sz="1800" dirty="0">
                <a:solidFill>
                  <a:srgbClr val="002060"/>
                </a:solidFill>
              </a:rPr>
              <a:t>alimentari acquosi con pH&gt; 4,5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2</a:t>
            </a:r>
            <a:r>
              <a:rPr lang="it-IT" sz="1800" dirty="0" smtClean="0">
                <a:solidFill>
                  <a:srgbClr val="002060"/>
                </a:solidFill>
              </a:rPr>
              <a:t>) Prodotti </a:t>
            </a:r>
            <a:r>
              <a:rPr lang="it-IT" sz="1800" dirty="0">
                <a:solidFill>
                  <a:srgbClr val="002060"/>
                </a:solidFill>
              </a:rPr>
              <a:t>alimentari acidi con pH&lt; 4,5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3</a:t>
            </a:r>
            <a:r>
              <a:rPr lang="it-IT" sz="1800" dirty="0" smtClean="0">
                <a:solidFill>
                  <a:srgbClr val="002060"/>
                </a:solidFill>
              </a:rPr>
              <a:t>) Prodotti </a:t>
            </a:r>
            <a:r>
              <a:rPr lang="it-IT" sz="1800" dirty="0">
                <a:solidFill>
                  <a:srgbClr val="002060"/>
                </a:solidFill>
              </a:rPr>
              <a:t>alimentari contenenti alcol (10%v/v)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4</a:t>
            </a:r>
            <a:r>
              <a:rPr lang="it-IT" sz="1800" dirty="0" smtClean="0">
                <a:solidFill>
                  <a:srgbClr val="002060"/>
                </a:solidFill>
              </a:rPr>
              <a:t>) Prodotti </a:t>
            </a:r>
            <a:r>
              <a:rPr lang="it-IT" sz="1800" dirty="0">
                <a:solidFill>
                  <a:srgbClr val="002060"/>
                </a:solidFill>
              </a:rPr>
              <a:t>alimentari a base di sostanze </a:t>
            </a:r>
            <a:r>
              <a:rPr lang="it-IT" sz="1800" dirty="0" smtClean="0">
                <a:solidFill>
                  <a:srgbClr val="002060"/>
                </a:solidFill>
              </a:rPr>
              <a:t>grasse</a:t>
            </a:r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5</a:t>
            </a:r>
            <a:r>
              <a:rPr lang="it-IT" sz="1800" dirty="0" smtClean="0">
                <a:solidFill>
                  <a:srgbClr val="002060"/>
                </a:solidFill>
              </a:rPr>
              <a:t>) Prodotti </a:t>
            </a:r>
            <a:r>
              <a:rPr lang="it-IT" sz="1800" dirty="0">
                <a:solidFill>
                  <a:srgbClr val="002060"/>
                </a:solidFill>
              </a:rPr>
              <a:t>alimentari secchi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DFDF53-9D43-4850-8B9C-02BDE9000C2E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AA23950-E269-4066-9971-59BABF1B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DB76F9C-3C49-4A20-8722-50E3A5D299BB}"/>
              </a:ext>
            </a:extLst>
          </p:cNvPr>
          <p:cNvSpPr txBox="1"/>
          <p:nvPr/>
        </p:nvSpPr>
        <p:spPr>
          <a:xfrm>
            <a:off x="1043608" y="476671"/>
            <a:ext cx="727280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algn="l"/>
            <a:endParaRPr lang="it-IT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20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Il materiale viene sottoposto ad una estrazione, in condizioni stabilite di tempo e di temperatura, con 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Helvetica-Bold"/>
              </a:rPr>
              <a:t>simulanti alimentari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scelti in base al 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Helvetica-Bold"/>
              </a:rPr>
              <a:t>tipo di alimento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con il quale l’imballaggio è destinato a venire in contatto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(in vigore dal 31/12/2012)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Simulante A, B e C per alimenti a carattere idrofilo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Simulante D1 e D2 per alimenti a carattere lipofilo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Simulante E per alimenti secchi</a:t>
            </a:r>
          </a:p>
          <a:p>
            <a:pPr algn="l"/>
            <a:r>
              <a:rPr lang="it-IT" sz="1800" b="1" i="0" u="none" strike="noStrike" baseline="0" dirty="0">
                <a:solidFill>
                  <a:srgbClr val="FFFFFF"/>
                </a:solidFill>
                <a:latin typeface="Helvetica-Bold"/>
              </a:rPr>
              <a:t>Simulante alimentare Abbreviazione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Etanolo 10 % (v/v) 		Simulante alimentare A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Acido acetico 3 % (p/v) 		Simulante alimentare B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Etanolo 20 % (v/v) 		Simulante alimentare C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Etanolo 50 % (v/v) 		Simulante alimentare D1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Olio vegetale (*) 			Simulante alimentare D2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Poli (ossido di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polifenilene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) 	Simulante alimentare 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853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2FD8B8ED-7931-462F-9A10-23576F04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E570E43-4357-450E-81B9-5CDBE6CF270F}"/>
              </a:ext>
            </a:extLst>
          </p:cNvPr>
          <p:cNvSpPr txBox="1"/>
          <p:nvPr/>
        </p:nvSpPr>
        <p:spPr>
          <a:xfrm>
            <a:off x="539552" y="476672"/>
            <a:ext cx="82089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algn="l"/>
            <a:r>
              <a:rPr lang="fr-FR" b="1" i="0" u="none" strike="noStrike" baseline="0" dirty="0" smtClean="0">
                <a:solidFill>
                  <a:srgbClr val="FF0000"/>
                </a:solidFill>
                <a:latin typeface="TTE23A4918t00"/>
              </a:rPr>
              <a:t>SIMULANTI </a:t>
            </a:r>
            <a:r>
              <a:rPr lang="fr-FR" b="1" i="0" u="none" strike="noStrike" baseline="0" dirty="0">
                <a:solidFill>
                  <a:srgbClr val="FF0000"/>
                </a:solidFill>
                <a:latin typeface="TTE23A4918t00"/>
              </a:rPr>
              <a:t>(Reg.. 10/CE/2011)</a:t>
            </a:r>
          </a:p>
          <a:p>
            <a:pPr algn="l"/>
            <a:endParaRPr lang="it-IT" sz="1800" b="1" i="0" u="none" strike="noStrike" baseline="0" dirty="0" smtClean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 smtClean="0">
                <a:solidFill>
                  <a:srgbClr val="33339A"/>
                </a:solidFill>
                <a:latin typeface="Times-Bold"/>
              </a:rPr>
              <a:t>Simulante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A: </a:t>
            </a:r>
            <a:endParaRPr lang="it-IT" sz="1800" b="1" i="0" u="none" strike="noStrike" baseline="0" dirty="0" smtClean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 smtClean="0">
                <a:solidFill>
                  <a:srgbClr val="9A0000"/>
                </a:solidFill>
                <a:latin typeface="Times-Bold"/>
              </a:rPr>
              <a:t>Alcol 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etilico 10% in acqua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acquosi con pH &gt;4,5)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B: </a:t>
            </a:r>
            <a:endParaRPr lang="it-IT" sz="1800" b="1" i="0" u="none" strike="noStrike" baseline="0" dirty="0" smtClean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 smtClean="0">
                <a:solidFill>
                  <a:srgbClr val="9A0000"/>
                </a:solidFill>
                <a:latin typeface="Times-Bold"/>
              </a:rPr>
              <a:t>Acido 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acetico 3% (p/v) in acqua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acidi con pH &lt;4,5)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C: </a:t>
            </a:r>
            <a:endParaRPr lang="it-IT" sz="1800" b="1" i="0" u="none" strike="noStrike" baseline="0" dirty="0" smtClean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 smtClean="0">
                <a:solidFill>
                  <a:srgbClr val="9A0000"/>
                </a:solidFill>
                <a:latin typeface="Times-Bold"/>
              </a:rPr>
              <a:t>Alcol 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etilico 20% in acqua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alcolici)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b="1" dirty="0">
                <a:solidFill>
                  <a:srgbClr val="33339A"/>
                </a:solidFill>
                <a:latin typeface="Times-Bold"/>
              </a:rPr>
              <a:t>S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imulante D1: </a:t>
            </a:r>
            <a:endParaRPr lang="it-IT" sz="1800" b="1" i="0" u="none" strike="noStrike" baseline="0" dirty="0" smtClean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 smtClean="0">
                <a:solidFill>
                  <a:srgbClr val="9A0000"/>
                </a:solidFill>
                <a:latin typeface="Times-Bold"/>
              </a:rPr>
              <a:t>Acqua-etanolo 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50/50 </a:t>
            </a:r>
            <a:r>
              <a:rPr lang="it-IT" sz="1800" b="1" i="0" u="none" strike="noStrike" baseline="0" dirty="0" smtClean="0">
                <a:solidFill>
                  <a:srgbClr val="0070C0"/>
                </a:solidFill>
                <a:latin typeface="Times-Bold"/>
              </a:rPr>
              <a:t>(</a:t>
            </a:r>
            <a:r>
              <a:rPr lang="it-IT" sz="1800" b="1" i="0" u="none" strike="noStrike" baseline="0" dirty="0" smtClean="0">
                <a:solidFill>
                  <a:srgbClr val="33339A"/>
                </a:solidFill>
                <a:latin typeface="Times-Bold"/>
              </a:rPr>
              <a:t>per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latte o alcolici&gt;20</a:t>
            </a:r>
            <a:r>
              <a:rPr lang="it-IT" sz="1800" b="1" i="0" u="none" strike="noStrike" baseline="0" dirty="0" smtClean="0">
                <a:solidFill>
                  <a:srgbClr val="33339A"/>
                </a:solidFill>
                <a:latin typeface="Times-Bold"/>
              </a:rPr>
              <a:t>%)</a:t>
            </a:r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D2: </a:t>
            </a:r>
            <a:endParaRPr lang="it-IT" sz="1800" b="1" i="0" u="none" strike="noStrike" baseline="0" dirty="0" smtClean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 smtClean="0">
                <a:solidFill>
                  <a:srgbClr val="9A0000"/>
                </a:solidFill>
                <a:latin typeface="Times-Bold"/>
              </a:rPr>
              <a:t>Olio 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vegetale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lipofili)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E: </a:t>
            </a:r>
            <a:endParaRPr lang="it-IT" sz="1800" b="1" i="0" u="none" strike="noStrike" baseline="0" dirty="0" smtClean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 smtClean="0">
                <a:solidFill>
                  <a:srgbClr val="9A0000"/>
                </a:solidFill>
                <a:latin typeface="Times-Bold"/>
              </a:rPr>
              <a:t>MPPO 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ossido </a:t>
            </a:r>
            <a:r>
              <a:rPr lang="it-IT" sz="1800" b="1" i="0" u="none" strike="noStrike" baseline="0" dirty="0" err="1">
                <a:solidFill>
                  <a:srgbClr val="9A0000"/>
                </a:solidFill>
                <a:latin typeface="Times-Bold"/>
              </a:rPr>
              <a:t>polifenilene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 modificato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secchi)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808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779F981C-060A-4B6A-98B7-548379A4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CFBEB35-6126-4A95-B867-7086B1D81BDE}"/>
              </a:ext>
            </a:extLst>
          </p:cNvPr>
          <p:cNvSpPr txBox="1"/>
          <p:nvPr/>
        </p:nvSpPr>
        <p:spPr>
          <a:xfrm>
            <a:off x="1115616" y="836712"/>
            <a:ext cx="71287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solidFill>
                  <a:srgbClr val="FF0000"/>
                </a:solidFill>
                <a:latin typeface="TTE23A4918t00"/>
              </a:rPr>
              <a:t>ARTICOLO 5</a:t>
            </a:r>
          </a:p>
          <a:p>
            <a:pPr algn="l"/>
            <a:endParaRPr lang="it-IT" sz="2400" b="0" i="0" u="none" strike="noStrike" baseline="0" dirty="0">
              <a:solidFill>
                <a:srgbClr val="FF0000"/>
              </a:solidFill>
              <a:latin typeface="TTE23A4918t00"/>
            </a:endParaRPr>
          </a:p>
          <a:p>
            <a:pPr algn="l"/>
            <a:r>
              <a:rPr lang="it-IT" sz="2000" b="1" i="0" u="none" strike="noStrike" baseline="0" dirty="0">
                <a:solidFill>
                  <a:srgbClr val="9A0000"/>
                </a:solidFill>
                <a:latin typeface="Times-Bold"/>
              </a:rPr>
              <a:t>Il controllo del rispetto dei limiti di migrazione nei prodotti alimentari è eseguito nelle peggiori condizioni di durata e temperatura prevedibili per l'uso 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0153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EDC8C186-63AD-4FBE-904E-810DC92C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87D04E2-DC14-47EB-80BB-0C2715A2F8EA}"/>
              </a:ext>
            </a:extLst>
          </p:cNvPr>
          <p:cNvSpPr txBox="1"/>
          <p:nvPr/>
        </p:nvSpPr>
        <p:spPr>
          <a:xfrm>
            <a:off x="1259632" y="476672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solidFill>
                  <a:srgbClr val="FF0000"/>
                </a:solidFill>
                <a:latin typeface="TTE23A4918t00"/>
              </a:rPr>
              <a:t>ARTICOLO 5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2000" b="1" i="0" u="none" strike="noStrike" baseline="0" dirty="0">
                <a:solidFill>
                  <a:srgbClr val="33339A"/>
                </a:solidFill>
                <a:latin typeface="Times-Bold"/>
              </a:rPr>
              <a:t>Nel caso di accoppiati o di altri materiali complessi, deve essere valutato ….. </a:t>
            </a:r>
            <a:r>
              <a:rPr lang="it-IT" sz="2000" b="1" i="0" u="none" strike="noStrike" baseline="0" dirty="0">
                <a:solidFill>
                  <a:srgbClr val="9A0000"/>
                </a:solidFill>
                <a:latin typeface="Times-Bold"/>
              </a:rPr>
              <a:t>lo strato che viene a contatto diretto con gli alimenti</a:t>
            </a:r>
            <a:r>
              <a:rPr lang="it-IT" sz="2000" b="1" i="0" u="none" strike="noStrike" baseline="0" dirty="0">
                <a:solidFill>
                  <a:srgbClr val="33339A"/>
                </a:solidFill>
                <a:latin typeface="Times-Bold"/>
              </a:rPr>
              <a:t>, sempre che tale strato esplichi la funzione di barriera capace di impedire, per permeabilità o altra causa, la migrazione di costituenti dei materiali non a contatto diretto con l'alimento.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BBD0395-71C2-4D80-AEA5-6D5E476D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73016"/>
            <a:ext cx="1995842" cy="26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>
                <a:solidFill>
                  <a:srgbClr val="4E66B2"/>
                </a:solidFill>
              </a:rPr>
              <a:t>IMBALLAGGIO TERZIARIO</a:t>
            </a:r>
            <a:endParaRPr lang="it-IT" sz="32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L'imballaggio terziario è l’insieme di più contenitori che possono essere sia primari che secondari.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E’ predisposto esclusivamente per  la movimentazione e il trasporto.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È utilizzato all’interno della catena di distribuzione e, salvo casi particolari, non arriva al consumatore finale.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CA19F-E2C5-41E0-9352-68E6D6128AC7}" type="slidenum">
              <a:rPr lang="it-IT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601674" cy="27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contenuto 2"/>
          <p:cNvSpPr>
            <a:spLocks noGrp="1"/>
          </p:cNvSpPr>
          <p:nvPr>
            <p:ph idx="4294967295"/>
          </p:nvPr>
        </p:nvSpPr>
        <p:spPr>
          <a:xfrm>
            <a:off x="683568" y="404813"/>
            <a:ext cx="7992888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La  MIGRAZIONE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1)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Può essere “negativa”  nel caso ci sia ad esempio un assorbimento di vitamine liposolubili da parte delle materie plastiche.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2)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Può essere “positiva” nel caso in cui le sostanze dell’imballaggio migrano nell’alimento.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E1B5B1-DA1A-4DC5-A7E3-050326ACD352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contenuto 2"/>
          <p:cNvSpPr>
            <a:spLocks noGrp="1"/>
          </p:cNvSpPr>
          <p:nvPr>
            <p:ph idx="4294967295"/>
          </p:nvPr>
        </p:nvSpPr>
        <p:spPr>
          <a:xfrm>
            <a:off x="611560" y="404813"/>
            <a:ext cx="8064896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La  MIGRAZIONE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POTENZIALI MIGRANTI</a:t>
            </a:r>
          </a:p>
          <a:p>
            <a:pPr marL="0" indent="0">
              <a:buFontTx/>
              <a:buChar char="-"/>
            </a:pPr>
            <a:r>
              <a:rPr lang="it-IT" sz="1800" dirty="0">
                <a:solidFill>
                  <a:srgbClr val="F82A08"/>
                </a:solidFill>
              </a:rPr>
              <a:t> Il materiale stesso o suo componenti (</a:t>
            </a:r>
            <a:r>
              <a:rPr lang="it-IT" sz="1800" dirty="0" err="1">
                <a:solidFill>
                  <a:srgbClr val="F82A08"/>
                </a:solidFill>
              </a:rPr>
              <a:t>monomeri</a:t>
            </a:r>
            <a:r>
              <a:rPr lang="it-IT" sz="1800" dirty="0">
                <a:solidFill>
                  <a:srgbClr val="F82A08"/>
                </a:solidFill>
              </a:rPr>
              <a:t>)</a:t>
            </a:r>
          </a:p>
          <a:p>
            <a:pPr marL="0" indent="0">
              <a:buFontTx/>
              <a:buChar char="-"/>
            </a:pPr>
            <a:r>
              <a:rPr lang="it-IT" sz="1800" dirty="0">
                <a:solidFill>
                  <a:srgbClr val="F82A08"/>
                </a:solidFill>
              </a:rPr>
              <a:t> Gli additivi (plastificanti, antiossidanti, gli stabilizzanti alla luce, </a:t>
            </a:r>
            <a:r>
              <a:rPr lang="it-IT" sz="1800" dirty="0" smtClean="0">
                <a:solidFill>
                  <a:srgbClr val="F82A08"/>
                </a:solidFill>
              </a:rPr>
              <a:t>…)</a:t>
            </a: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Tx/>
              <a:buChar char="-"/>
            </a:pPr>
            <a:r>
              <a:rPr lang="it-IT" sz="1800" dirty="0">
                <a:solidFill>
                  <a:srgbClr val="F82A08"/>
                </a:solidFill>
              </a:rPr>
              <a:t> </a:t>
            </a:r>
            <a:r>
              <a:rPr lang="it-IT" sz="1800" dirty="0" smtClean="0">
                <a:solidFill>
                  <a:srgbClr val="F82A08"/>
                </a:solidFill>
              </a:rPr>
              <a:t>I </a:t>
            </a:r>
            <a:r>
              <a:rPr lang="it-IT" sz="1800" dirty="0">
                <a:solidFill>
                  <a:srgbClr val="F82A08"/>
                </a:solidFill>
              </a:rPr>
              <a:t>contaminanti (residui del processo di stampa – ITX</a:t>
            </a:r>
            <a:r>
              <a:rPr lang="it-IT" sz="1800" dirty="0" smtClean="0">
                <a:solidFill>
                  <a:srgbClr val="F82A08"/>
                </a:solidFill>
              </a:rPr>
              <a:t>)</a:t>
            </a:r>
          </a:p>
          <a:p>
            <a:pPr marL="0" indent="0">
              <a:buFontTx/>
              <a:buChar char="-"/>
            </a:pPr>
            <a:r>
              <a:rPr lang="it-IT" sz="1800" dirty="0" smtClean="0">
                <a:solidFill>
                  <a:srgbClr val="F82A08"/>
                </a:solidFill>
              </a:rPr>
              <a:t> I prodotti di neo formazione per reazione tra i costituenti del materiale stesso 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F82A08"/>
                </a:solidFill>
              </a:rPr>
              <a:t>  (l’anilina come decomposizione della </a:t>
            </a:r>
            <a:r>
              <a:rPr lang="it-IT" sz="1800" dirty="0" err="1" smtClean="0">
                <a:solidFill>
                  <a:srgbClr val="F82A08"/>
                </a:solidFill>
              </a:rPr>
              <a:t>difeniltiourea</a:t>
            </a:r>
            <a:r>
              <a:rPr lang="it-IT" sz="1800" dirty="0" smtClean="0">
                <a:solidFill>
                  <a:srgbClr val="F82A08"/>
                </a:solidFill>
              </a:rPr>
              <a:t> – stabilizzante termico)</a:t>
            </a:r>
          </a:p>
          <a:p>
            <a:pPr marL="0" indent="0"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Tx/>
              <a:buChar char="-"/>
            </a:pPr>
            <a:endParaRPr lang="it-IT" sz="1800" dirty="0">
              <a:solidFill>
                <a:srgbClr val="F82A08"/>
              </a:solidFill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247188-6881-417C-AA5B-7E6B8C61970A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contenuto 2"/>
          <p:cNvSpPr>
            <a:spLocks noGrp="1"/>
          </p:cNvSpPr>
          <p:nvPr>
            <p:ph idx="4294967295"/>
          </p:nvPr>
        </p:nvSpPr>
        <p:spPr>
          <a:xfrm>
            <a:off x="683568" y="404813"/>
            <a:ext cx="7704856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SOTTO OSSERVAZIONE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/>
              <a:t>BISFENOLO A (BPA): utilizzato per produrre plastiche in policarbonato (</a:t>
            </a:r>
            <a:r>
              <a:rPr lang="it-IT" sz="1800" dirty="0" smtClean="0"/>
              <a:t>PC) </a:t>
            </a:r>
            <a:r>
              <a:rPr lang="it-IT" sz="1800" dirty="0"/>
              <a:t>e per le resine epossidiche di rivestimento l’interno delle lattine in metallo (responsabili del 50% dei casi di esposizione alimentare).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0" indent="0">
              <a:buFont typeface="Rage Italic"/>
              <a:buNone/>
            </a:pPr>
            <a:r>
              <a:rPr lang="it-IT" sz="1800" dirty="0" smtClean="0"/>
              <a:t>BENZOFENONE: utilizzato </a:t>
            </a:r>
            <a:r>
              <a:rPr lang="it-IT" sz="1800" dirty="0"/>
              <a:t>per gli inchiostri nella stampa delle confezioni. 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8408CB-A6D1-4E4F-92E3-46B81460075B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contenuto 2"/>
          <p:cNvSpPr>
            <a:spLocks noGrp="1"/>
          </p:cNvSpPr>
          <p:nvPr>
            <p:ph idx="4294967295"/>
          </p:nvPr>
        </p:nvSpPr>
        <p:spPr>
          <a:xfrm>
            <a:off x="755576" y="404813"/>
            <a:ext cx="7560840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SOTTO OSSERVAZIONE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/>
              <a:t>ITX o 2-isopropiltioxantone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Sostanza impiegata </a:t>
            </a:r>
            <a:r>
              <a:rPr lang="it-IT" sz="1800" dirty="0" smtClean="0"/>
              <a:t>per fissare gli </a:t>
            </a:r>
            <a:r>
              <a:rPr lang="it-IT" sz="1800" dirty="0"/>
              <a:t>inchiostri (carta Tetra Pak)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61 segnalazioni di allerta nel 2005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55 notifiche nel 2006</a:t>
            </a:r>
          </a:p>
          <a:p>
            <a:pPr marL="742950" lvl="1" indent="-285750">
              <a:buFontTx/>
              <a:buChar char="-"/>
            </a:pPr>
            <a:endParaRPr lang="it-IT" sz="1800" dirty="0"/>
          </a:p>
          <a:p>
            <a:pPr marL="742950" lvl="1" indent="-285750">
              <a:buFontTx/>
              <a:buNone/>
            </a:pPr>
            <a:endParaRPr lang="it-IT" sz="1800" dirty="0"/>
          </a:p>
          <a:p>
            <a:pPr marL="742950" lvl="1" indent="-285750">
              <a:buFontTx/>
              <a:buNone/>
            </a:pPr>
            <a:r>
              <a:rPr lang="it-IT" sz="1800" dirty="0"/>
              <a:t>ANCHE IL LATTE HA PAGATO IL SUO PREZZO TRA IL 2005 E IL 2006</a:t>
            </a:r>
            <a:endParaRPr lang="it-IT" sz="1400" b="1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3A60D-4A2B-48D8-AE6A-92EBBB19883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4E19840-53D0-409D-B9BD-247FCCAD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5C435F1-FEDA-43BA-8B4C-4919C3E9DE6B}"/>
              </a:ext>
            </a:extLst>
          </p:cNvPr>
          <p:cNvSpPr txBox="1"/>
          <p:nvPr/>
        </p:nvSpPr>
        <p:spPr>
          <a:xfrm>
            <a:off x="971600" y="476672"/>
            <a:ext cx="756084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ITX = attivatore degli inchiostri UV </a:t>
            </a:r>
            <a:r>
              <a:rPr lang="it-IT" sz="2000" b="0" i="0" u="none" strike="noStrike" baseline="0" dirty="0">
                <a:solidFill>
                  <a:srgbClr val="FF0000"/>
                </a:solidFill>
                <a:latin typeface="TTE23A06B8t00"/>
              </a:rPr>
              <a:t> </a:t>
            </a:r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FOTOINIZIATORI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L’ EFSA ha valutato i possibili rischi per la salute collegati alla sostanza impiegata negli inchiostri utilizzati nei materiali da confezionamento.  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EFSA ha comunicato che, sulla base dei dati disponibili, la presenza di ITX è da considerarsi indesiderabile, ma non presenta un rischio per la salute, ai livelli riscontrati.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Tetra Pak ha dichiarato di non utilizzare ITX nelle confezioni di latte, ma ha anche segnalato alla Commissione Europea frequenti contaminazioni da ITX in dessert a base di formaggio, bevande alla soia, bevande a base di yogurt, creme, ecc.</a:t>
            </a:r>
          </a:p>
          <a:p>
            <a:pPr algn="l"/>
            <a:endParaRPr lang="it-IT" sz="1200" b="0" i="0" u="none" strike="noStrike" baseline="0" dirty="0">
              <a:solidFill>
                <a:srgbClr val="8A8A8A"/>
              </a:solidFill>
              <a:latin typeface="TTE285ECD0t00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ITX 2-isopropiltioxantone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sostanza fu ritrovata nel latte nel 2005 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furono sequestrati in Italia circa 30 milioni di </a:t>
            </a:r>
            <a:r>
              <a:rPr lang="it-IT" sz="1800" b="0" i="0" u="none" strike="noStrike" baseline="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litri di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latte. 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Nestlè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dichiarò che non c’erano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pericoli per i consumatori, in quanto la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concentrazione era modesta.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134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contenuto 2"/>
          <p:cNvSpPr>
            <a:spLocks noGrp="1"/>
          </p:cNvSpPr>
          <p:nvPr>
            <p:ph idx="4294967295"/>
          </p:nvPr>
        </p:nvSpPr>
        <p:spPr>
          <a:xfrm>
            <a:off x="611560" y="404813"/>
            <a:ext cx="7704856" cy="482441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COSA POSSIAMO TROVARE, …..</a:t>
            </a:r>
          </a:p>
          <a:p>
            <a:pPr marL="0" indent="0">
              <a:buFont typeface="Rage Italic"/>
              <a:buNone/>
            </a:pPr>
            <a:endParaRPr lang="it-IT" sz="14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endParaRPr lang="it-IT" sz="1400" dirty="0">
              <a:solidFill>
                <a:srgbClr val="F82A08"/>
              </a:solidFill>
            </a:endParaRPr>
          </a:p>
          <a:p>
            <a:r>
              <a:rPr lang="it-IT" sz="1900" dirty="0"/>
              <a:t>Cellulosa e cellulosa rigenerata (migrazione: costituenti la cellulosa riciclata, vernici per pellicole, soventi, adesivi di accoppiamento)</a:t>
            </a:r>
          </a:p>
          <a:p>
            <a:r>
              <a:rPr lang="it-IT" sz="1900" dirty="0"/>
              <a:t>Metalli e leghe (migrazione: metalli, …)</a:t>
            </a:r>
          </a:p>
          <a:p>
            <a:r>
              <a:rPr lang="it-IT" sz="1900" dirty="0"/>
              <a:t>Acciaio inossidabile (migrazione: ferro, cromo3, manganese, …)</a:t>
            </a:r>
          </a:p>
          <a:p>
            <a:r>
              <a:rPr lang="it-IT" sz="1900" dirty="0"/>
              <a:t>Banda stagnata (migrazione: ferro, piombo, …)</a:t>
            </a:r>
          </a:p>
          <a:p>
            <a:r>
              <a:rPr lang="it-IT" sz="1900" dirty="0"/>
              <a:t>Banda cromata (migrazione: ossido di cromo, </a:t>
            </a:r>
            <a:r>
              <a:rPr lang="it-IT" sz="1900" dirty="0" err="1"/>
              <a:t>cromo</a:t>
            </a:r>
            <a:r>
              <a:rPr lang="it-IT" sz="1900" dirty="0"/>
              <a:t> metallico, …)</a:t>
            </a:r>
          </a:p>
          <a:p>
            <a:r>
              <a:rPr lang="it-IT" sz="1900" dirty="0"/>
              <a:t>Vetro (migrazione: sostanze inorganiche, metalli, …)</a:t>
            </a:r>
          </a:p>
          <a:p>
            <a:r>
              <a:rPr lang="it-IT" sz="1900" dirty="0"/>
              <a:t>Ceramica (migrazione: sostanze inorganiche, piombo, cadmio, metalli, …)</a:t>
            </a:r>
          </a:p>
          <a:p>
            <a:r>
              <a:rPr lang="it-IT" sz="1900" dirty="0"/>
              <a:t>Plastica (migrazione </a:t>
            </a:r>
            <a:r>
              <a:rPr lang="it-IT" sz="1900" dirty="0" err="1"/>
              <a:t>monomeri</a:t>
            </a:r>
            <a:r>
              <a:rPr lang="it-IT" sz="1900" dirty="0"/>
              <a:t>, polimeri, additivi, catalizzatori, ..)</a:t>
            </a:r>
          </a:p>
          <a:p>
            <a:r>
              <a:rPr lang="it-IT" sz="1900" dirty="0"/>
              <a:t>Vernici e rivestimenti epossidici (migrazione: sost. </a:t>
            </a:r>
            <a:r>
              <a:rPr lang="it-IT" sz="1900" dirty="0" smtClean="0"/>
              <a:t>di </a:t>
            </a:r>
            <a:r>
              <a:rPr lang="it-IT" sz="1900" dirty="0"/>
              <a:t>partenza, additivi, prodotti di reazione, …)</a:t>
            </a:r>
          </a:p>
          <a:p>
            <a:r>
              <a:rPr lang="it-IT" sz="1900" dirty="0" err="1"/>
              <a:t>Siliconi</a:t>
            </a:r>
            <a:r>
              <a:rPr lang="it-IT" sz="1900" dirty="0"/>
              <a:t> (migrazione: sostanze volatili, ..)</a:t>
            </a:r>
          </a:p>
          <a:p>
            <a:pPr marL="0" indent="0">
              <a:buFont typeface="Rage Italic"/>
              <a:buNone/>
            </a:pPr>
            <a:endParaRPr lang="it-IT" sz="14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None/>
            </a:pPr>
            <a:endParaRPr lang="it-IT" sz="1300" dirty="0"/>
          </a:p>
          <a:p>
            <a:pPr marL="0" indent="0">
              <a:buFontTx/>
              <a:buNone/>
            </a:pPr>
            <a:endParaRPr lang="it-IT" sz="1400" b="1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3A60D-4A2B-48D8-AE6A-92EBBB19883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80FBBF11-EEC4-464C-8042-227D5DEB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BA17F61-21BE-4CAB-9451-D92DFF0A0EDB}"/>
              </a:ext>
            </a:extLst>
          </p:cNvPr>
          <p:cNvSpPr txBox="1"/>
          <p:nvPr/>
        </p:nvSpPr>
        <p:spPr>
          <a:xfrm>
            <a:off x="2699792" y="548680"/>
            <a:ext cx="576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Problema della contaminazione degli</a:t>
            </a:r>
          </a:p>
          <a:p>
            <a:pPr algn="l"/>
            <a:r>
              <a:rPr lang="it-IT" sz="24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alimenti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E100A29-13DB-4843-A741-58B13C14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9" y="1775012"/>
            <a:ext cx="3585882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9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C8DFB0F-27DC-4BE4-AAC9-0041E21D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90DD8CB-834C-4007-B3E2-340635A7372D}"/>
              </a:ext>
            </a:extLst>
          </p:cNvPr>
          <p:cNvSpPr txBox="1"/>
          <p:nvPr/>
        </p:nvSpPr>
        <p:spPr>
          <a:xfrm>
            <a:off x="827584" y="476672"/>
            <a:ext cx="763284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ADDITIVI</a:t>
            </a:r>
          </a:p>
          <a:p>
            <a:pPr algn="l"/>
            <a:r>
              <a:rPr lang="it-IT" sz="1800" b="1" i="0" u="none" strike="noStrike" baseline="0" dirty="0">
                <a:latin typeface="Helvetica-Bold"/>
              </a:rPr>
              <a:t>Plastificanti </a:t>
            </a:r>
            <a:r>
              <a:rPr lang="it-IT" sz="1800" b="0" i="0" u="none" strike="noStrike" baseline="0" dirty="0">
                <a:latin typeface="TTE23A06B8t00"/>
              </a:rPr>
              <a:t>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sostanze che vengono aggiunte ad un polimero per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aumentarne la flessibilità e la lavorabilità a temperatura ambiente o 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temperature tali da evitare la degradazione termica della plastica.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La scelta della sostanza da impiegare dipende dal polimero a cui va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aggiunta e dal tipo di applicazione finale a cui la materia plastica è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destinata.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Un plastificante deve essere chimicamente inerte (verso il polimero,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l’ossigeno, l’idrolisi, ecc.), ma miscibile con il polimero, in modo da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essere incorporato stabilmente e in maniera omogenea nella sua massa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 non tenda col tempo a migrare verso la superficie ("essudazione").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Un plastificante deve essere termostabile e fotostabile, ma non volatile.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Fosfati organici: tri-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butilfosfato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tri-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ottilfosfato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tri-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fenilfosfato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ecc.</a:t>
            </a:r>
          </a:p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Ftalati</a:t>
            </a:r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: di-</a:t>
            </a:r>
            <a:r>
              <a:rPr lang="it-IT" sz="1800" b="0" i="0" u="none" strike="noStrike" baseline="0" dirty="0" err="1">
                <a:solidFill>
                  <a:srgbClr val="FF0000"/>
                </a:solidFill>
                <a:latin typeface="Helvetica" panose="020B0604020202020204" pitchFamily="34" charset="0"/>
              </a:rPr>
              <a:t>metil</a:t>
            </a:r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 ftalato, di-</a:t>
            </a:r>
            <a:r>
              <a:rPr lang="it-IT" sz="1800" b="0" i="0" u="none" strike="noStrike" baseline="0" dirty="0" err="1">
                <a:solidFill>
                  <a:srgbClr val="FF0000"/>
                </a:solidFill>
                <a:latin typeface="Helvetica" panose="020B0604020202020204" pitchFamily="34" charset="0"/>
              </a:rPr>
              <a:t>etil</a:t>
            </a:r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 ftalato, di-</a:t>
            </a:r>
            <a:r>
              <a:rPr lang="it-IT" sz="1800" b="0" i="0" u="none" strike="noStrike" baseline="0" dirty="0" err="1">
                <a:solidFill>
                  <a:srgbClr val="FF0000"/>
                </a:solidFill>
                <a:latin typeface="Helvetica" panose="020B0604020202020204" pitchFamily="34" charset="0"/>
              </a:rPr>
              <a:t>ottil</a:t>
            </a:r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 ftalato, di-(2-etilesil)ftalato</a:t>
            </a:r>
          </a:p>
          <a:p>
            <a:pPr algn="l"/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Adipati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(di-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butil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adipato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di-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cicloesil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adipato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ecc.)</a:t>
            </a:r>
          </a:p>
          <a:p>
            <a:pPr algn="l"/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Sebacati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(di-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butil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sebacato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di-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benzil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sebacato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ecc.)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Esteri degli acidi grassi (stearato di amile, ecc.)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Esteri della glicerina (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diacetato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di glicerile, triacetato di glicerile, ecc.)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678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191EF28F-9996-4CE6-B539-152292EA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DC9098F-5977-49B3-8ACC-515697A8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14" y="545933"/>
            <a:ext cx="6470938" cy="47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37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BE994181-6C6B-41FE-9DD0-86B01C70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A5B5642-1F5E-46C0-96C0-115E754D18D7}"/>
              </a:ext>
            </a:extLst>
          </p:cNvPr>
          <p:cNvSpPr txBox="1"/>
          <p:nvPr/>
        </p:nvSpPr>
        <p:spPr>
          <a:xfrm>
            <a:off x="827584" y="548681"/>
            <a:ext cx="7704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FTALATI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Nell’uomo sono degli </a:t>
            </a:r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interferenti endocrini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(Endocrine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Disruptor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Compounds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=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EDCs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).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2009 la Endocrine Society ha confermato gli effetti nocivi degli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interferenti endocrini nei confronti di tutti i sistemi fisiologicamente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sensibili agli ormoni: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cervello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sistema neuroendocrino dell’ipotalamo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ghiandola pituitaria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tiroide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sistema cardiovascolare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ghiandole mammarie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tessuto adiposo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pancreas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ovaie e utero nelle femmine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testicoli e prostata nei maschi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27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4E66B2"/>
                </a:solidFill>
              </a:rPr>
              <a:t>COSA DOBBIAMO FARE ?</a:t>
            </a:r>
            <a:endParaRPr lang="it-IT" sz="3200" dirty="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Dobbiamo avere delle attenzioni per: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IMBALLO PRIMARIO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IMBALLO SECONDARIO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IMBALLO TERZIARIO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MEZZO DI TRASPORTO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MAGAZZINO DI DEPOSITO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CA19F-E2C5-41E0-9352-68E6D6128AC7}" type="slidenum">
              <a:rPr lang="it-IT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59670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1E87C1E3-5523-4E3F-A5CB-946F808D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0E38736-9D95-473B-8739-43FADF6E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1674519"/>
            <a:ext cx="6190343" cy="37707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6B5F958-C1F9-4894-9D3A-56A521F53F2D}"/>
              </a:ext>
            </a:extLst>
          </p:cNvPr>
          <p:cNvSpPr txBox="1"/>
          <p:nvPr/>
        </p:nvSpPr>
        <p:spPr>
          <a:xfrm>
            <a:off x="1691679" y="344487"/>
            <a:ext cx="6334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Il bisfenolo A (BPA) è il monomero di partenza per ottenere materie plastiche con caratteristiche diverse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6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78090428-248C-496B-8AF0-B84F0FD2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2EF2A93-48FE-4703-B742-403B88CE8C8E}"/>
              </a:ext>
            </a:extLst>
          </p:cNvPr>
          <p:cNvSpPr txBox="1"/>
          <p:nvPr/>
        </p:nvSpPr>
        <p:spPr>
          <a:xfrm>
            <a:off x="1187624" y="692696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Il bisfenolo A (BPA)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è usato in associazione con altre sostanze chimiche per produrre plastiche e resine. BPA è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usato nel policarbonato, un tipo di plastica rigida trasparente.</a:t>
            </a:r>
          </a:p>
          <a:p>
            <a:pPr algn="l"/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Il policarbonato viene utilizzato per produrre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recipienti per uso alimentare come le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bottiglie per bibite, i biberon, le stoviglie di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plastica (piatti e tazze) e i recipienti di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plastica.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4E8CCF1-711D-4E6B-8415-E0AD62DF6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01" y="3832017"/>
            <a:ext cx="1620454" cy="17664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E59382C-183B-4C2F-A1EF-A00794DDD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415" y="3899864"/>
            <a:ext cx="2622484" cy="19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4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F852B4B-CDA5-4EE6-BDAB-E500952D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96D45F8-B74B-4E5C-8835-5E5CA8B7C98D}"/>
              </a:ext>
            </a:extLst>
          </p:cNvPr>
          <p:cNvSpPr txBox="1"/>
          <p:nvPr/>
        </p:nvSpPr>
        <p:spPr>
          <a:xfrm>
            <a:off x="755576" y="507342"/>
            <a:ext cx="705678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baseline="0" dirty="0">
                <a:solidFill>
                  <a:srgbClr val="FF0000"/>
                </a:solidFill>
                <a:latin typeface="Helvetica-Bold"/>
              </a:rPr>
              <a:t>BISFENOLO A NEI BIBERON DI PLASTICA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L’uso del BPA nei materiali a contatto con gli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alimenti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è autorizzato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nell’UE ai sensi del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Reg. 10/2011/UE, SML per il BPA = 0,6 mg/kg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(0,6 ppm).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gennaio 2011 la Commissione europea ha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adottato la Dir. 2011/8/UE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che proibisce</a:t>
            </a: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l’impiego del BPA per la produzione di biberon</a:t>
            </a: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per l’infanzia in policarbonato.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01CBBC6-4087-4FEB-9B13-E61AAEFF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00192" y="1700808"/>
            <a:ext cx="228267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3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E3279E-0B16-4679-9E52-16691C89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F4AADA9-942B-4CCD-97F6-E4939FC2DEAC}"/>
              </a:ext>
            </a:extLst>
          </p:cNvPr>
          <p:cNvSpPr txBox="1"/>
          <p:nvPr/>
        </p:nvSpPr>
        <p:spPr>
          <a:xfrm>
            <a:off x="827584" y="692696"/>
            <a:ext cx="63367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LA </a:t>
            </a:r>
            <a:r>
              <a:rPr lang="it-IT" sz="1800" b="1" i="0" u="none" strike="noStrike" baseline="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MELAMMINA</a:t>
            </a:r>
            <a:endParaRPr lang="it-IT" sz="1800" b="1" i="0" u="none" strike="noStrike" baseline="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algn="l"/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La </a:t>
            </a:r>
            <a:r>
              <a:rPr lang="it-IT" sz="1800" b="0" i="0" u="none" strike="noStrike" baseline="0" dirty="0" smtClean="0">
                <a:latin typeface="Helvetica" panose="020B0604020202020204" pitchFamily="34" charset="0"/>
              </a:rPr>
              <a:t>melammina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fu scoperta nel 1834 da Liebig, ma il suo utilizzo industriale iniziò solo a partire dal 1940.</a:t>
            </a:r>
          </a:p>
          <a:p>
            <a:pPr algn="l"/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La </a:t>
            </a:r>
            <a:r>
              <a:rPr lang="it-IT" sz="1800" b="1" i="0" u="none" strike="noStrike" baseline="0" dirty="0" smtClean="0">
                <a:latin typeface="Helvetica-Bold"/>
              </a:rPr>
              <a:t>melammina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è insieme alla </a:t>
            </a:r>
            <a:r>
              <a:rPr lang="it-IT" sz="1800" b="1" i="0" u="none" strike="noStrike" baseline="0" dirty="0">
                <a:latin typeface="Helvetica-Bold"/>
              </a:rPr>
              <a:t>formaldeide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la materia prima per la preparazione delle </a:t>
            </a:r>
            <a:r>
              <a:rPr lang="it-IT" sz="1800" b="1" i="0" u="none" strike="noStrike" baseline="0" dirty="0">
                <a:latin typeface="Helvetica-Bold"/>
              </a:rPr>
              <a:t>resine </a:t>
            </a:r>
            <a:r>
              <a:rPr lang="it-IT" sz="1800" b="1" i="0" u="none" strike="noStrike" baseline="0" dirty="0" smtClean="0">
                <a:latin typeface="Helvetica-Bold"/>
              </a:rPr>
              <a:t>melamminiche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, resine termoindurenti frequentemente utilizzate per la produzione di stoviglie e contenitori da cucina, e frequentemente denominati col nome del monomero (piatti di melammina,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vaschette di melammina ecc.).</a:t>
            </a:r>
          </a:p>
          <a:p>
            <a:pPr algn="l"/>
            <a:endParaRPr lang="it-IT" dirty="0">
              <a:latin typeface="Helvetica" panose="020B0604020202020204" pitchFamily="34" charset="0"/>
            </a:endParaRPr>
          </a:p>
          <a:p>
            <a:pPr algn="l"/>
            <a:endParaRPr lang="it-IT" dirty="0">
              <a:latin typeface="Helvetica" panose="020B0604020202020204" pitchFamily="34" charset="0"/>
            </a:endParaRPr>
          </a:p>
          <a:p>
            <a:pPr algn="l"/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IN CINA UNA BRUTTA STORIA </a:t>
            </a:r>
            <a:r>
              <a:rPr lang="it-IT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…2009 .. !</a:t>
            </a:r>
          </a:p>
          <a:p>
            <a:pPr algn="l"/>
            <a:r>
              <a:rPr lang="it-IT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LATTE INFANZIA … 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03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E3279E-0B16-4679-9E52-16691C89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F4AADA9-942B-4CCD-97F6-E4939FC2DEAC}"/>
              </a:ext>
            </a:extLst>
          </p:cNvPr>
          <p:cNvSpPr txBox="1"/>
          <p:nvPr/>
        </p:nvSpPr>
        <p:spPr>
          <a:xfrm>
            <a:off x="827584" y="692696"/>
            <a:ext cx="63367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LA </a:t>
            </a:r>
            <a:r>
              <a:rPr lang="it-IT" sz="1800" b="1" i="0" u="none" strike="noStrike" baseline="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MELAMMINA</a:t>
            </a:r>
            <a:endParaRPr lang="it-IT" sz="1800" b="1" i="0" u="none" strike="noStrike" baseline="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algn="l"/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r>
              <a:rPr lang="it-IT" b="1" dirty="0"/>
              <a:t>REGOLAMENTO (UE) N</a:t>
            </a:r>
            <a:r>
              <a:rPr lang="it-IT" b="1" dirty="0" smtClean="0"/>
              <a:t>. 284/2011</a:t>
            </a:r>
          </a:p>
          <a:p>
            <a:r>
              <a:rPr lang="it-IT" b="1" dirty="0" smtClean="0"/>
              <a:t>del </a:t>
            </a:r>
            <a:r>
              <a:rPr lang="it-IT" b="1" dirty="0"/>
              <a:t>22 marzo 2011</a:t>
            </a:r>
          </a:p>
          <a:p>
            <a:endParaRPr lang="it-IT" b="1" dirty="0" smtClean="0"/>
          </a:p>
          <a:p>
            <a:r>
              <a:rPr lang="it-IT" b="1" dirty="0"/>
              <a:t>S</a:t>
            </a:r>
            <a:r>
              <a:rPr lang="it-IT" b="1" dirty="0" smtClean="0"/>
              <a:t>tabilisce </a:t>
            </a:r>
            <a:r>
              <a:rPr lang="it-IT" b="1" dirty="0"/>
              <a:t>condizioni particolari e procedure</a:t>
            </a:r>
          </a:p>
          <a:p>
            <a:r>
              <a:rPr lang="it-IT" b="1" dirty="0"/>
              <a:t>dettagliate per l’importazione di utensili per cucina in</a:t>
            </a:r>
          </a:p>
          <a:p>
            <a:r>
              <a:rPr lang="it-IT" b="1" dirty="0"/>
              <a:t>plastica a base di poliammide e di melammina originari</a:t>
            </a:r>
          </a:p>
          <a:p>
            <a:r>
              <a:rPr lang="it-IT" b="1" dirty="0"/>
              <a:t>della Repubblica popolare cinese e della regione</a:t>
            </a:r>
          </a:p>
          <a:p>
            <a:r>
              <a:rPr lang="it-IT" b="1" dirty="0"/>
              <a:t>amministrativa speciale di Hong Kong, Cina, o da esse</a:t>
            </a:r>
          </a:p>
          <a:p>
            <a:r>
              <a:rPr lang="it-IT" b="1" dirty="0"/>
              <a:t>p</a:t>
            </a:r>
            <a:r>
              <a:rPr lang="it-IT" b="1" dirty="0" smtClean="0"/>
              <a:t>rovenienti</a:t>
            </a:r>
          </a:p>
          <a:p>
            <a:endParaRPr lang="it-IT" sz="1800" b="1" i="0" u="none" strike="noStrike" baseline="0" dirty="0">
              <a:latin typeface="Helvetica" panose="020B0604020202020204" pitchFamily="34" charset="0"/>
            </a:endParaRPr>
          </a:p>
          <a:p>
            <a:pPr algn="l"/>
            <a:endParaRPr lang="it-IT" dirty="0">
              <a:latin typeface="Helvetica" panose="020B0604020202020204" pitchFamily="34" charset="0"/>
            </a:endParaRPr>
          </a:p>
        </p:txBody>
      </p:sp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96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pic>
        <p:nvPicPr>
          <p:cNvPr id="4098" name="Immagine 1" descr="http://www.salute.gov.it/imgs/C_17_campagneComunicazione_140_0_immagin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03648" y="306896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DECRETO MINISTERIALE 18 aprile 2007 n. 76</a:t>
            </a:r>
          </a:p>
          <a:p>
            <a:r>
              <a:rPr lang="it-IT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Nei soggetti sani il rischio tossicologico dell’alluminio è limitato, per lo scarso assorbimento, per la rapida escrezione.</a:t>
            </a:r>
          </a:p>
          <a:p>
            <a:r>
              <a:rPr lang="it-IT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Fare attenzione: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Anziani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Bambini meno d 3 anni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Donne in gravidanza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Soggetti con malattie renali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3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ED97908-03DE-4EFF-86DD-8A34F231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FCE877C-BC13-4822-B9B0-26EDC32D2EB2}"/>
              </a:ext>
            </a:extLst>
          </p:cNvPr>
          <p:cNvSpPr txBox="1"/>
          <p:nvPr/>
        </p:nvSpPr>
        <p:spPr>
          <a:xfrm>
            <a:off x="755576" y="620689"/>
            <a:ext cx="73448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Plastiche RICICLATE</a:t>
            </a:r>
          </a:p>
          <a:p>
            <a:pPr algn="l"/>
            <a:endParaRPr lang="it-IT" sz="1800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Reg. 282/2008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relativo ai materiali e agli oggetti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plastica riciclata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destinati al contatto con gli alimenti ha modificato il Reg. 2023/2006.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processi autorizzati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TE23A06B8t00"/>
              </a:rPr>
              <a:t> ….. Sono stati valutati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dall’EFSA: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	sostenere l’obiettivo ambientale del riciclaggio dei rifiuti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	garantire la protezione della salute dei consumatori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UNA NUOVA SFIDA ….. !!!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FCE877C-BC13-4822-B9B0-26EDC32D2EB2}"/>
              </a:ext>
            </a:extLst>
          </p:cNvPr>
          <p:cNvSpPr txBox="1"/>
          <p:nvPr/>
        </p:nvSpPr>
        <p:spPr>
          <a:xfrm>
            <a:off x="755576" y="620688"/>
            <a:ext cx="73448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Plastiche RICICLATE</a:t>
            </a:r>
          </a:p>
          <a:p>
            <a:pPr algn="l"/>
            <a:endParaRPr lang="it-IT" sz="1800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Reg. 282/2008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relativo ai materiali e agli oggetti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plastica riciclata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destinati al contatto con gli alimenti ha modificato il Reg. 2023/2006.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processi autorizzati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TE23A06B8t00"/>
              </a:rPr>
              <a:t> ….. Sono stati valutati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dall’EFSA: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	sostenere l’obiettivo ambientale del riciclaggio </a:t>
            </a:r>
            <a:r>
              <a:rPr lang="it-IT" sz="1800" b="0" i="0" u="none" strike="noStrike" baseline="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	garantire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protezione della salute dei consumatori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UNA NUOVA SFIDA ….. 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59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AF1F3CA-3542-4A17-AE75-DC5B37AD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D9EF910-343E-4CC5-8A3B-3E252CAEED98}"/>
              </a:ext>
            </a:extLst>
          </p:cNvPr>
          <p:cNvSpPr txBox="1"/>
          <p:nvPr/>
        </p:nvSpPr>
        <p:spPr>
          <a:xfrm>
            <a:off x="611560" y="404664"/>
            <a:ext cx="79928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none" strike="noStrike" baseline="0" dirty="0" smtClean="0">
                <a:solidFill>
                  <a:srgbClr val="FF0000"/>
                </a:solidFill>
                <a:latin typeface="Helvetica-Bold"/>
              </a:rPr>
              <a:t>Sicurezza </a:t>
            </a:r>
            <a:r>
              <a:rPr lang="it-IT" b="1" i="0" u="none" strike="noStrike" baseline="0" dirty="0">
                <a:solidFill>
                  <a:srgbClr val="FF0000"/>
                </a:solidFill>
                <a:latin typeface="Helvetica-Bold"/>
              </a:rPr>
              <a:t>della plastica riciclata per uso alimentare</a:t>
            </a:r>
          </a:p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EFSA ha valutato una serie di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processi per il riciclo del polietilene tereftalato (PET)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ad uso alimentare per individuare le tecnologie più sicure per riutilizzare questa materia plastica.</a:t>
            </a:r>
          </a:p>
          <a:p>
            <a:pPr algn="l"/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La decontaminazione della plastica è uno step per poter riutilizzare la materia prima come packaging a contatto con gli alimenti.</a:t>
            </a:r>
          </a:p>
          <a:p>
            <a:pPr algn="l"/>
            <a:r>
              <a:rPr lang="it-IT" sz="1600" b="1" dirty="0">
                <a:solidFill>
                  <a:srgbClr val="000000"/>
                </a:solidFill>
                <a:latin typeface="Helvetica-Bold"/>
              </a:rPr>
              <a:t>I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l processo di riciclo deve prevedere una igienizzazione e decontaminazione.</a:t>
            </a:r>
          </a:p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plastica avviata al riciclo può essere usata solo se i livelli di potenziale migrazione di qualsiasi residuo chimico non rappresentano rischi per la salute umana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In base ai risultati delle valutazioni eseguite da EFSA è emerso un buon livello di sicurezza per il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PET ad uso alimentare.</a:t>
            </a:r>
          </a:p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Le valutazioni EFSA hanno riguardato la sicurezza del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processo meccanico di riciclo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delle materie plastiche: la qualità del materiale di partenza, come la plastica viene raccolta, ridotta a piccoli pezzi e decontaminata prima di essere processata in nuovi materiali e quale impiego essi avranno nella catena alimentare.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08307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sp>
        <p:nvSpPr>
          <p:cNvPr id="3" name="AutoShape 2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460374" y="160337"/>
            <a:ext cx="1663353" cy="16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2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4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4525"/>
            <a:ext cx="5715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9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71600" y="548680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ETICHETTATURA AMBIENTALE …. 2021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VEDI INFO CONAI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63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55576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DAL SITO CONAI </a:t>
            </a:r>
            <a:r>
              <a:rPr lang="it-IT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……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Quadro normativo di riferimento e data di entrata in vigore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962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5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4E66B2"/>
                </a:solidFill>
              </a:rPr>
              <a:t>COSA DOBBIAMO FARE ?</a:t>
            </a:r>
            <a:endParaRPr lang="it-IT" sz="3200" dirty="0">
              <a:solidFill>
                <a:srgbClr val="4E66B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CA19F-E2C5-41E0-9352-68E6D6128AC7}" type="slidenum">
              <a:rPr lang="it-IT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28"/>
            <a:ext cx="62646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9710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contenuto 2"/>
          <p:cNvSpPr>
            <a:spLocks noGrp="1"/>
          </p:cNvSpPr>
          <p:nvPr>
            <p:ph idx="4294967295"/>
          </p:nvPr>
        </p:nvSpPr>
        <p:spPr>
          <a:xfrm>
            <a:off x="0" y="404813"/>
            <a:ext cx="7621588" cy="4824412"/>
          </a:xfrm>
        </p:spPr>
        <p:txBody>
          <a:bodyPr>
            <a:normAutofit lnSpcReduction="10000"/>
          </a:bodyPr>
          <a:lstStyle/>
          <a:p>
            <a:pPr marL="742950" lvl="1" indent="-285750">
              <a:buNone/>
            </a:pPr>
            <a:endParaRPr lang="it-IT" sz="1400" dirty="0"/>
          </a:p>
          <a:p>
            <a:pPr marL="742950" lvl="1" indent="-285750">
              <a:buNone/>
            </a:pPr>
            <a:endParaRPr lang="it-IT" sz="1400" dirty="0"/>
          </a:p>
          <a:p>
            <a:pPr marL="742950" lvl="1" indent="-285750">
              <a:buNone/>
            </a:pPr>
            <a:endParaRPr lang="it-IT" sz="1400" dirty="0"/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r>
              <a:rPr lang="it-IT" sz="1800" dirty="0">
                <a:solidFill>
                  <a:srgbClr val="FF0000"/>
                </a:solidFill>
              </a:rPr>
              <a:t>Si ringrazia</a:t>
            </a:r>
          </a:p>
          <a:p>
            <a:pPr marL="742950" lvl="1" indent="-285750" algn="r">
              <a:buNone/>
            </a:pPr>
            <a:r>
              <a:rPr lang="it-IT" sz="1800" dirty="0">
                <a:solidFill>
                  <a:srgbClr val="FF0000"/>
                </a:solidFill>
              </a:rPr>
              <a:t>E. Feller</a:t>
            </a:r>
          </a:p>
          <a:p>
            <a:pPr marL="742950" lvl="1" indent="-285750">
              <a:buFontTx/>
              <a:buNone/>
            </a:pPr>
            <a:endParaRPr lang="it-IT" sz="1300" dirty="0"/>
          </a:p>
          <a:p>
            <a:pPr marL="0" indent="0">
              <a:buFontTx/>
              <a:buNone/>
            </a:pPr>
            <a:endParaRPr lang="it-IT" sz="1400" b="1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3A60D-4A2B-48D8-AE6A-92EBBB19883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rgbClr val="4E66B2"/>
                </a:solidFill>
              </a:rPr>
              <a:t>Dal campo … alla tavola !!</a:t>
            </a:r>
            <a:endParaRPr lang="it-IT" sz="3600" dirty="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il contenitore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la tecnologia di confezionamento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4A434-3152-4A8B-91B3-AC4A0D5DD0D3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268"/>
            <a:ext cx="9144000" cy="51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Packaging ??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il contenitore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la tecnologia di confezionamento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4A434-3152-4A8B-91B3-AC4A0D5DD0D3}" type="slidenum">
              <a:rPr lang="it-IT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4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L’imballaggio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Rage Italic"/>
              <a:buNone/>
            </a:pPr>
            <a:r>
              <a:rPr lang="it-IT" dirty="0" smtClean="0">
                <a:solidFill>
                  <a:srgbClr val="4E66B2"/>
                </a:solidFill>
              </a:rPr>
              <a:t>Alcuni spunti:</a:t>
            </a:r>
          </a:p>
          <a:p>
            <a:pPr marL="0" indent="0" eaLnBrk="1" hangingPunct="1">
              <a:buFont typeface="Rage Italic"/>
              <a:buNone/>
            </a:pPr>
            <a:endParaRPr lang="it-IT" dirty="0" smtClean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dirty="0" smtClean="0">
                <a:solidFill>
                  <a:srgbClr val="4E66B2"/>
                </a:solidFill>
              </a:rPr>
              <a:t>“</a:t>
            </a:r>
            <a:r>
              <a:rPr lang="it-IT" dirty="0">
                <a:solidFill>
                  <a:srgbClr val="4E66B2"/>
                </a:solidFill>
              </a:rPr>
              <a:t>non ha solo il compito di proteggere ciò che vende, ma anche di vendere ciò che protegge”</a:t>
            </a:r>
          </a:p>
          <a:p>
            <a:pPr marL="0" indent="0" eaLnBrk="1" hangingPunct="1">
              <a:buFont typeface="Rage Italic"/>
              <a:buNone/>
            </a:pPr>
            <a:endParaRPr lang="it-IT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“è considerato un </a:t>
            </a:r>
            <a:r>
              <a:rPr lang="it-IT" dirty="0" smtClean="0">
                <a:solidFill>
                  <a:srgbClr val="4E66B2"/>
                </a:solidFill>
              </a:rPr>
              <a:t>venditore </a:t>
            </a:r>
            <a:r>
              <a:rPr lang="it-IT" dirty="0">
                <a:solidFill>
                  <a:srgbClr val="4E66B2"/>
                </a:solidFill>
              </a:rPr>
              <a:t>silenzioso”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CEEA1-FD7B-48C9-8320-6C85A913D64C}" type="slidenum">
              <a:rPr lang="it-IT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3344</Words>
  <Application>Microsoft Office PowerPoint</Application>
  <PresentationFormat>Presentazione su schermo (4:3)</PresentationFormat>
  <Paragraphs>602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1" baseType="lpstr">
      <vt:lpstr>Tema di Office</vt:lpstr>
      <vt:lpstr>TIPOLOGIE DI PACKAGING</vt:lpstr>
      <vt:lpstr>IMBALLAGGIO PRIMARIO</vt:lpstr>
      <vt:lpstr>IMBALLAGGIO SECONDARIO</vt:lpstr>
      <vt:lpstr>IMBALLAGGIO TERZIARIO</vt:lpstr>
      <vt:lpstr>COSA DOBBIAMO FARE ?</vt:lpstr>
      <vt:lpstr>COSA DOBBIAMO FARE ?</vt:lpstr>
      <vt:lpstr>Dal campo … alla tavola !!</vt:lpstr>
      <vt:lpstr>Packaging ??</vt:lpstr>
      <vt:lpstr>L’imballaggio</vt:lpstr>
      <vt:lpstr>Supermercato</vt:lpstr>
      <vt:lpstr>Packaging ??</vt:lpstr>
      <vt:lpstr>Packaging ??</vt:lpstr>
      <vt:lpstr>Food Defense</vt:lpstr>
      <vt:lpstr>Food Safety and Food Defense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TIPOLOGIE DI PACKAGING</dc:title>
  <dc:creator>sonia tonello</dc:creator>
  <cp:lastModifiedBy>User</cp:lastModifiedBy>
  <cp:revision>72</cp:revision>
  <dcterms:created xsi:type="dcterms:W3CDTF">2013-04-18T10:10:37Z</dcterms:created>
  <dcterms:modified xsi:type="dcterms:W3CDTF">2021-06-27T07:41:03Z</dcterms:modified>
</cp:coreProperties>
</file>